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32" r:id="rId2"/>
    <p:sldId id="256" r:id="rId3"/>
    <p:sldId id="311" r:id="rId4"/>
    <p:sldId id="257" r:id="rId5"/>
    <p:sldId id="272" r:id="rId6"/>
    <p:sldId id="258" r:id="rId7"/>
    <p:sldId id="273" r:id="rId8"/>
    <p:sldId id="275" r:id="rId9"/>
    <p:sldId id="284" r:id="rId10"/>
    <p:sldId id="283" r:id="rId11"/>
    <p:sldId id="281" r:id="rId12"/>
    <p:sldId id="295" r:id="rId13"/>
    <p:sldId id="291" r:id="rId14"/>
    <p:sldId id="292" r:id="rId15"/>
    <p:sldId id="324" r:id="rId16"/>
    <p:sldId id="333" r:id="rId17"/>
    <p:sldId id="325" r:id="rId18"/>
    <p:sldId id="296" r:id="rId19"/>
    <p:sldId id="297" r:id="rId20"/>
    <p:sldId id="326" r:id="rId21"/>
    <p:sldId id="288" r:id="rId22"/>
    <p:sldId id="289" r:id="rId23"/>
    <p:sldId id="334" r:id="rId24"/>
    <p:sldId id="298" r:id="rId25"/>
    <p:sldId id="299" r:id="rId26"/>
    <p:sldId id="313" r:id="rId27"/>
    <p:sldId id="300" r:id="rId28"/>
    <p:sldId id="312" r:id="rId29"/>
    <p:sldId id="314" r:id="rId30"/>
    <p:sldId id="315" r:id="rId31"/>
    <p:sldId id="316" r:id="rId32"/>
    <p:sldId id="317" r:id="rId33"/>
    <p:sldId id="335" r:id="rId34"/>
    <p:sldId id="318" r:id="rId35"/>
    <p:sldId id="319" r:id="rId36"/>
    <p:sldId id="322" r:id="rId37"/>
    <p:sldId id="320" r:id="rId38"/>
    <p:sldId id="321" r:id="rId39"/>
    <p:sldId id="274" r:id="rId40"/>
    <p:sldId id="259" r:id="rId41"/>
    <p:sldId id="260" r:id="rId42"/>
    <p:sldId id="293" r:id="rId43"/>
    <p:sldId id="290" r:id="rId44"/>
    <p:sldId id="287" r:id="rId45"/>
    <p:sldId id="261" r:id="rId46"/>
    <p:sldId id="277" r:id="rId47"/>
    <p:sldId id="294" r:id="rId48"/>
    <p:sldId id="336" r:id="rId49"/>
    <p:sldId id="262" r:id="rId50"/>
    <p:sldId id="301" r:id="rId51"/>
    <p:sldId id="327" r:id="rId52"/>
    <p:sldId id="328" r:id="rId53"/>
    <p:sldId id="329" r:id="rId54"/>
    <p:sldId id="276" r:id="rId55"/>
    <p:sldId id="263" r:id="rId56"/>
    <p:sldId id="302" r:id="rId57"/>
    <p:sldId id="330" r:id="rId58"/>
    <p:sldId id="264" r:id="rId59"/>
    <p:sldId id="265" r:id="rId60"/>
    <p:sldId id="303" r:id="rId61"/>
    <p:sldId id="266" r:id="rId62"/>
    <p:sldId id="304" r:id="rId63"/>
    <p:sldId id="267" r:id="rId64"/>
    <p:sldId id="305" r:id="rId65"/>
    <p:sldId id="282" r:id="rId66"/>
    <p:sldId id="306" r:id="rId67"/>
    <p:sldId id="271" r:id="rId68"/>
    <p:sldId id="307" r:id="rId69"/>
    <p:sldId id="268" r:id="rId70"/>
    <p:sldId id="308" r:id="rId71"/>
    <p:sldId id="285" r:id="rId72"/>
    <p:sldId id="269" r:id="rId73"/>
    <p:sldId id="309" r:id="rId74"/>
    <p:sldId id="331" r:id="rId75"/>
    <p:sldId id="310" r:id="rId76"/>
    <p:sldId id="270" r:id="rId77"/>
    <p:sldId id="278" r:id="rId78"/>
    <p:sldId id="286" r:id="rId79"/>
    <p:sldId id="279" r:id="rId80"/>
    <p:sldId id="280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64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89D7E-B92B-4DE1-A3BF-13F038F5DAF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88C3-4B39-42B5-911F-495A1A55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7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888C3-4B39-42B5-911F-495A1A5529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0CD61-55F8-46C7-A69D-891580BE12E7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258F-C65C-4B09-A528-615A318F08CC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29AF-786C-47D5-862A-9EF128664B09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E690-DB17-47C6-8326-706314E7B559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8AEF-B515-4F01-B103-178DB14EA794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742F8-C3C0-4991-B5E7-8860966B1986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3F54-3A1B-4811-8BC4-239C3CF46135}" type="datetime1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F872C-8625-41CC-A758-BD353583952A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93F1-9CEE-40F6-9E0E-D176FE78031B}" type="datetime1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554CE-58B6-4067-AA7C-97F6E3BAAC6B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00F7-845A-4247-A00F-9CA964386876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F7E2C-48F1-4C32-A692-5FC6188C5CE4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FE021-AD22-407A-A9EA-C071360D5B3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7.bin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8.wmf"/><Relationship Id="rId7" Type="http://schemas.openxmlformats.org/officeDocument/2006/relationships/oleObject" Target="../embeddings/oleObject11.bin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3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2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6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45.wmf"/><Relationship Id="rId2" Type="http://schemas.openxmlformats.org/officeDocument/2006/relationships/image" Target="../media/image37.png"/><Relationship Id="rId16" Type="http://schemas.openxmlformats.org/officeDocument/2006/relationships/image" Target="../media/image4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4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40.bin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45.w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44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4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44.wmf"/><Relationship Id="rId3" Type="http://schemas.openxmlformats.org/officeDocument/2006/relationships/oleObject" Target="../embeddings/oleObject41.bin"/><Relationship Id="rId21" Type="http://schemas.openxmlformats.org/officeDocument/2006/relationships/oleObject" Target="../embeddings/oleObject49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55.wmf"/><Relationship Id="rId17" Type="http://schemas.openxmlformats.org/officeDocument/2006/relationships/oleObject" Target="../embeddings/oleObject47.bin"/><Relationship Id="rId2" Type="http://schemas.openxmlformats.org/officeDocument/2006/relationships/image" Target="../media/image37.png"/><Relationship Id="rId16" Type="http://schemas.openxmlformats.org/officeDocument/2006/relationships/image" Target="../media/image36.wmf"/><Relationship Id="rId20" Type="http://schemas.openxmlformats.org/officeDocument/2006/relationships/image" Target="../media/image4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54.w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51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56.wmf"/><Relationship Id="rId22" Type="http://schemas.openxmlformats.org/officeDocument/2006/relationships/image" Target="../media/image4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56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4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56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58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6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07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12.w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67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113.wmf"/><Relationship Id="rId7" Type="http://schemas.openxmlformats.org/officeDocument/2006/relationships/image" Target="../media/image115.png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106.png"/><Relationship Id="rId9" Type="http://schemas.openxmlformats.org/officeDocument/2006/relationships/image" Target="../media/image116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C9D4C-78FF-485C-8212-4D35D2B6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AFE021-AD22-407A-A9EA-C071360D5B3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E5E79-465F-40B9-8E8B-D8DDE81A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46" y="1478963"/>
            <a:ext cx="7807507" cy="448931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91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48734"/>
            <a:ext cx="665496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ym typeface="Symbol"/>
              </a:rPr>
              <a:t>Given the coordinates of a plane, i.e. [D</a:t>
            </a:r>
            <a:r>
              <a:rPr lang="en-US" baseline="-25000" dirty="0">
                <a:sym typeface="Symbol"/>
              </a:rPr>
              <a:t>O</a:t>
            </a:r>
            <a:r>
              <a:rPr lang="en-US" dirty="0">
                <a:sym typeface="Symbol"/>
              </a:rPr>
              <a:t> ; A, B, C]:</a:t>
            </a:r>
          </a:p>
          <a:p>
            <a:pPr marL="808038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ym typeface="Symbol"/>
              </a:rPr>
              <a:t>can I calculate a point on the plane?</a:t>
            </a:r>
          </a:p>
          <a:p>
            <a:pPr marL="808038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ym typeface="Symbol"/>
              </a:rPr>
              <a:t>can I find the point on the plane that is closest to the origin?</a:t>
            </a:r>
          </a:p>
          <a:p>
            <a:pPr>
              <a:spcBef>
                <a:spcPts val="600"/>
              </a:spcBef>
            </a:pPr>
            <a:endParaRPr lang="en-US" dirty="0">
              <a:sym typeface="Symbol"/>
            </a:endParaRPr>
          </a:p>
          <a:p>
            <a:pPr>
              <a:spcBef>
                <a:spcPts val="600"/>
              </a:spcBef>
              <a:tabLst>
                <a:tab pos="457200" algn="l"/>
              </a:tabLst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909A8-8714-4A02-B321-D1DBD3105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74" y="2514600"/>
            <a:ext cx="5125551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1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04800"/>
            <a:ext cx="587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[3.2 ; 1, 3, 2]    [ m ; </a:t>
            </a:r>
            <a:r>
              <a:rPr lang="en-US" baseline="30000" dirty="0"/>
              <a:t>.</a:t>
            </a:r>
            <a:r>
              <a:rPr lang="en-US" dirty="0"/>
              <a:t> , </a:t>
            </a:r>
            <a:r>
              <a:rPr lang="en-US" baseline="30000" dirty="0"/>
              <a:t>.</a:t>
            </a:r>
            <a:r>
              <a:rPr lang="en-US" dirty="0"/>
              <a:t> , </a:t>
            </a:r>
            <a:r>
              <a:rPr lang="en-US" baseline="30000" dirty="0"/>
              <a:t>.</a:t>
            </a:r>
            <a:r>
              <a:rPr lang="en-US" dirty="0"/>
              <a:t> ],    find: a point on the plane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1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04800"/>
            <a:ext cx="587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[3.2 ; 1, 3, 2]    [ m ; </a:t>
            </a:r>
            <a:r>
              <a:rPr lang="en-US" baseline="30000" dirty="0"/>
              <a:t>.</a:t>
            </a:r>
            <a:r>
              <a:rPr lang="en-US" dirty="0"/>
              <a:t> , </a:t>
            </a:r>
            <a:r>
              <a:rPr lang="en-US" baseline="30000" dirty="0"/>
              <a:t>.</a:t>
            </a:r>
            <a:r>
              <a:rPr lang="en-US" dirty="0"/>
              <a:t> , </a:t>
            </a:r>
            <a:r>
              <a:rPr lang="en-US" baseline="30000" dirty="0"/>
              <a:t>.</a:t>
            </a:r>
            <a:r>
              <a:rPr lang="en-US" dirty="0"/>
              <a:t> ],    find: a point on the plane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3" y="762000"/>
            <a:ext cx="8258174" cy="56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9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48734"/>
            <a:ext cx="665496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ym typeface="Symbol"/>
              </a:rPr>
              <a:t>Given the coordinates of a plane, i.e. [D</a:t>
            </a:r>
            <a:r>
              <a:rPr lang="en-US" baseline="-25000" dirty="0">
                <a:sym typeface="Symbol"/>
              </a:rPr>
              <a:t>O</a:t>
            </a:r>
            <a:r>
              <a:rPr lang="en-US" dirty="0">
                <a:sym typeface="Symbol"/>
              </a:rPr>
              <a:t> ; A, B, C]:</a:t>
            </a:r>
          </a:p>
          <a:p>
            <a:pPr marL="808038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sym typeface="Symbol"/>
              </a:rPr>
              <a:t>can I calculate a point on the plane?</a:t>
            </a:r>
          </a:p>
          <a:p>
            <a:pPr marL="808038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ym typeface="Symbol"/>
              </a:rPr>
              <a:t>can I find the point on the plane that is closest to the origin?</a:t>
            </a:r>
          </a:p>
          <a:p>
            <a:pPr>
              <a:spcBef>
                <a:spcPts val="600"/>
              </a:spcBef>
            </a:pPr>
            <a:endParaRPr lang="en-US" dirty="0">
              <a:sym typeface="Symbol"/>
            </a:endParaRPr>
          </a:p>
          <a:p>
            <a:pPr>
              <a:spcBef>
                <a:spcPts val="600"/>
              </a:spcBef>
              <a:tabLst>
                <a:tab pos="457200" algn="l"/>
              </a:tabLst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E7654D-84B8-4063-8FC0-0277EB136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74" y="2514600"/>
            <a:ext cx="5125551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3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54256B-7A0D-4633-B588-55F1CBC188C5}"/>
              </a:ext>
            </a:extLst>
          </p:cNvPr>
          <p:cNvGrpSpPr/>
          <p:nvPr/>
        </p:nvGrpSpPr>
        <p:grpSpPr>
          <a:xfrm>
            <a:off x="5581650" y="457200"/>
            <a:ext cx="3133725" cy="2348818"/>
            <a:chOff x="5581650" y="457200"/>
            <a:chExt cx="3133725" cy="23488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BAB5B3-9B70-4DAD-9040-103CD6C02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650" y="457200"/>
              <a:ext cx="3133725" cy="234881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0C2247B-D16A-478D-914C-2D44E594CC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3853" y="1371600"/>
              <a:ext cx="96793" cy="9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6D657EA-DE2B-430B-8CB0-DB7784DDA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203" y="1468393"/>
              <a:ext cx="276996" cy="914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000C01-D226-4066-B4A2-6B858381009D}"/>
                </a:ext>
              </a:extLst>
            </p:cNvPr>
            <p:cNvSpPr txBox="1"/>
            <p:nvPr/>
          </p:nvSpPr>
          <p:spPr>
            <a:xfrm>
              <a:off x="6201329" y="1563583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07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39729-DD47-41E1-8FD0-6B0AE073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7CAFB-6817-4D07-913A-C0D52B82182F}"/>
              </a:ext>
            </a:extLst>
          </p:cNvPr>
          <p:cNvSpPr txBox="1"/>
          <p:nvPr/>
        </p:nvSpPr>
        <p:spPr>
          <a:xfrm>
            <a:off x="685800" y="457200"/>
            <a:ext cx="4700582" cy="417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New problem:</a:t>
            </a:r>
          </a:p>
          <a:p>
            <a:endParaRPr lang="en-US" sz="2000" dirty="0"/>
          </a:p>
          <a:p>
            <a:r>
              <a:rPr lang="en-US" sz="2000" dirty="0"/>
              <a:t>given: </a:t>
            </a:r>
            <a:r>
              <a:rPr lang="en-US" sz="2000" b="1" dirty="0"/>
              <a:t>e</a:t>
            </a:r>
            <a:r>
              <a:rPr lang="en-US" sz="2000" dirty="0"/>
              <a:t>, </a:t>
            </a:r>
            <a:r>
              <a:rPr lang="en-US" sz="2000" b="1" dirty="0"/>
              <a:t>f</a:t>
            </a:r>
            <a:r>
              <a:rPr lang="en-US" sz="2000" dirty="0"/>
              <a:t>, </a:t>
            </a:r>
            <a:r>
              <a:rPr lang="en-US" sz="2000" b="1" dirty="0"/>
              <a:t>g</a:t>
            </a:r>
            <a:r>
              <a:rPr lang="en-US" sz="2000" dirty="0"/>
              <a:t>, h   (three vectors and a scalar)</a:t>
            </a:r>
          </a:p>
          <a:p>
            <a:endParaRPr lang="en-US" sz="2000" dirty="0"/>
          </a:p>
          <a:p>
            <a:r>
              <a:rPr lang="en-US" sz="2000" dirty="0"/>
              <a:t>				(1)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				(2)</a:t>
            </a:r>
          </a:p>
          <a:p>
            <a:r>
              <a:rPr lang="en-US" sz="2000" dirty="0"/>
              <a:t>find: </a:t>
            </a:r>
            <a:r>
              <a:rPr lang="en-US" sz="2000" b="1" dirty="0"/>
              <a:t>a</a:t>
            </a:r>
          </a:p>
          <a:p>
            <a:endParaRPr lang="en-US" sz="2000" dirty="0"/>
          </a:p>
          <a:p>
            <a:r>
              <a:rPr lang="en-US" sz="2000" dirty="0"/>
              <a:t>Cross both sides of (1) with </a:t>
            </a:r>
            <a:r>
              <a:rPr lang="en-US" sz="2000" b="1" dirty="0"/>
              <a:t>g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929BC50-74B4-420B-92F7-7123D6F254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6984" y="1676400"/>
          <a:ext cx="938213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560" imgH="431640" progId="Equation.DSMT4">
                  <p:embed/>
                </p:oleObj>
              </mc:Choice>
              <mc:Fallback>
                <p:oleObj name="Equation" r:id="rId2" imgW="520560" imgH="4316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929BC50-74B4-420B-92F7-7123D6F25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66984" y="1676400"/>
                        <a:ext cx="938213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064C534-0127-4565-AF94-B7C758F8C3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7877" y="3505200"/>
          <a:ext cx="1876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120" imgH="253800" progId="Equation.DSMT4">
                  <p:embed/>
                </p:oleObj>
              </mc:Choice>
              <mc:Fallback>
                <p:oleObj name="Equation" r:id="rId4" imgW="104112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064C534-0127-4565-AF94-B7C758F8C3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7877" y="3505200"/>
                        <a:ext cx="18764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9452389-74DF-4362-936D-B8D965BF4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725419"/>
              </p:ext>
            </p:extLst>
          </p:nvPr>
        </p:nvGraphicFramePr>
        <p:xfrm>
          <a:off x="5029200" y="4114800"/>
          <a:ext cx="31797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65080" imgH="253800" progId="Equation.DSMT4">
                  <p:embed/>
                </p:oleObj>
              </mc:Choice>
              <mc:Fallback>
                <p:oleObj name="Equation" r:id="rId6" imgW="176508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064C534-0127-4565-AF94-B7C758F8C3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9200" y="4114800"/>
                        <a:ext cx="3179763" cy="4572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5F2C940-96BC-49DD-AB75-3772CC5CF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88401"/>
              </p:ext>
            </p:extLst>
          </p:nvPr>
        </p:nvGraphicFramePr>
        <p:xfrm>
          <a:off x="1731958" y="4170372"/>
          <a:ext cx="26082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47560" imgH="253800" progId="Equation.DSMT4">
                  <p:embed/>
                </p:oleObj>
              </mc:Choice>
              <mc:Fallback>
                <p:oleObj name="Equation" r:id="rId8" imgW="1447560" imgH="253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0C53EDE-4DCC-4342-B04A-22A82B1B9D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31958" y="4170372"/>
                        <a:ext cx="260826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1788B43-777F-4CF3-8CF7-645F27EF5ADE}"/>
              </a:ext>
            </a:extLst>
          </p:cNvPr>
          <p:cNvGrpSpPr/>
          <p:nvPr/>
        </p:nvGrpSpPr>
        <p:grpSpPr>
          <a:xfrm>
            <a:off x="2865827" y="3891245"/>
            <a:ext cx="618532" cy="736327"/>
            <a:chOff x="2865827" y="3891245"/>
            <a:chExt cx="618532" cy="73632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975C1F-70CA-4889-872F-C84304DFC15A}"/>
                </a:ext>
              </a:extLst>
            </p:cNvPr>
            <p:cNvCxnSpPr/>
            <p:nvPr/>
          </p:nvCxnSpPr>
          <p:spPr>
            <a:xfrm flipV="1">
              <a:off x="2865827" y="4170372"/>
              <a:ext cx="340523" cy="457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889A8A-DED4-4169-9181-F738E121652B}"/>
                </a:ext>
              </a:extLst>
            </p:cNvPr>
            <p:cNvSpPr txBox="1"/>
            <p:nvPr/>
          </p:nvSpPr>
          <p:spPr>
            <a:xfrm>
              <a:off x="3168247" y="389124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h</a:t>
              </a:r>
            </a:p>
          </p:txBody>
        </p:sp>
      </p:grp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1603625-D098-4E15-AAB3-47553D244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45026"/>
              </p:ext>
            </p:extLst>
          </p:nvPr>
        </p:nvGraphicFramePr>
        <p:xfrm>
          <a:off x="1813314" y="4835544"/>
          <a:ext cx="2105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68200" imgH="253800" progId="Equation.DSMT4">
                  <p:embed/>
                </p:oleObj>
              </mc:Choice>
              <mc:Fallback>
                <p:oleObj name="Equation" r:id="rId10" imgW="1168200" imgH="2538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5F2C940-96BC-49DD-AB75-3772CC5CF3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13314" y="4835544"/>
                        <a:ext cx="21050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39C96AF-62E4-4FE4-B15A-904502372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914673"/>
              </p:ext>
            </p:extLst>
          </p:nvPr>
        </p:nvGraphicFramePr>
        <p:xfrm>
          <a:off x="1995876" y="5500716"/>
          <a:ext cx="17399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65160" imgH="469800" progId="Equation.DSMT4">
                  <p:embed/>
                </p:oleObj>
              </mc:Choice>
              <mc:Fallback>
                <p:oleObj name="Equation" r:id="rId12" imgW="965160" imgH="4698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D1603625-D098-4E15-AAB3-47553D2442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95876" y="5500716"/>
                        <a:ext cx="1739900" cy="84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53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E4B43A-9203-497C-BBDB-6641992E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AE266-819A-47FF-9011-836EA7F9E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4578"/>
            <a:ext cx="5057775" cy="1419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F780EC-A9C1-4AFC-AA5F-8E0D2173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76031"/>
            <a:ext cx="9144000" cy="5035284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73039D6-A667-4761-A79B-11730B299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188632"/>
              </p:ext>
            </p:extLst>
          </p:nvPr>
        </p:nvGraphicFramePr>
        <p:xfrm>
          <a:off x="5480685" y="381000"/>
          <a:ext cx="3190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1720" imgH="203040" progId="Equation.DSMT4">
                  <p:embed/>
                </p:oleObj>
              </mc:Choice>
              <mc:Fallback>
                <p:oleObj name="Equation" r:id="rId4" imgW="1701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0685" y="381000"/>
                        <a:ext cx="3190875" cy="3810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8443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D9C9E-B1CB-431F-815E-FA6BD1F2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3C3D963-4E2A-4623-8685-D6A39B159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86440"/>
              </p:ext>
            </p:extLst>
          </p:nvPr>
        </p:nvGraphicFramePr>
        <p:xfrm>
          <a:off x="2628104" y="853734"/>
          <a:ext cx="125888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400" imgH="431640" progId="Equation.DSMT4">
                  <p:embed/>
                </p:oleObj>
              </mc:Choice>
              <mc:Fallback>
                <p:oleObj name="Equation" r:id="rId2" imgW="698400" imgH="4316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929BC50-74B4-420B-92F7-7123D6F25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8104" y="853734"/>
                        <a:ext cx="1258887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6392B3B-AE11-4A16-A5AC-896A888CB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843222"/>
              </p:ext>
            </p:extLst>
          </p:nvPr>
        </p:nvGraphicFramePr>
        <p:xfrm>
          <a:off x="2066922" y="2057400"/>
          <a:ext cx="2381250" cy="297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20480" imgH="1650960" progId="Equation.DSMT4">
                  <p:embed/>
                </p:oleObj>
              </mc:Choice>
              <mc:Fallback>
                <p:oleObj name="Equation" r:id="rId4" imgW="1320480" imgH="165096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3C3D963-4E2A-4623-8685-D6A39B159A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6922" y="2057400"/>
                        <a:ext cx="2381250" cy="297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F471332-6392-487B-BF0F-C85ECAE9D63A}"/>
              </a:ext>
            </a:extLst>
          </p:cNvPr>
          <p:cNvGrpSpPr/>
          <p:nvPr/>
        </p:nvGrpSpPr>
        <p:grpSpPr>
          <a:xfrm>
            <a:off x="5581650" y="457200"/>
            <a:ext cx="3133725" cy="2348818"/>
            <a:chOff x="5581650" y="457200"/>
            <a:chExt cx="3133725" cy="23488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962386-58D0-4165-8E6E-4608D2AF1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650" y="457200"/>
              <a:ext cx="3133725" cy="23488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A03DC7-CAD5-44BE-89C4-3F94F7C829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3853" y="1371600"/>
              <a:ext cx="96793" cy="9679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0D8A81-12C2-4078-A539-D2B9943C2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203" y="1468393"/>
              <a:ext cx="276996" cy="914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E260C9-75AE-405D-B1EB-CFF18F5E7303}"/>
                </a:ext>
              </a:extLst>
            </p:cNvPr>
            <p:cNvSpPr txBox="1"/>
            <p:nvPr/>
          </p:nvSpPr>
          <p:spPr>
            <a:xfrm>
              <a:off x="6201329" y="1563583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p</a:t>
              </a:r>
            </a:p>
          </p:txBody>
        </p:sp>
      </p:grp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B1F95A-81C2-4012-97F0-4EB1813D3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471227"/>
              </p:ext>
            </p:extLst>
          </p:nvPr>
        </p:nvGraphicFramePr>
        <p:xfrm>
          <a:off x="5581650" y="4870554"/>
          <a:ext cx="240506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33440" imgH="469800" progId="Equation.DSMT4">
                  <p:embed/>
                </p:oleObj>
              </mc:Choice>
              <mc:Fallback>
                <p:oleObj name="Equation" r:id="rId7" imgW="1333440" imgH="469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6392B3B-AE11-4A16-A5AC-896A888CB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1650" y="4870554"/>
                        <a:ext cx="2405062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85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304800"/>
            <a:ext cx="809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[12.2 ; 1, 3, 2]    [ m ; </a:t>
            </a:r>
            <a:r>
              <a:rPr lang="en-US" baseline="30000" dirty="0"/>
              <a:t>.</a:t>
            </a:r>
            <a:r>
              <a:rPr lang="en-US" dirty="0"/>
              <a:t> , </a:t>
            </a:r>
            <a:r>
              <a:rPr lang="en-US" baseline="30000" dirty="0"/>
              <a:t>.</a:t>
            </a:r>
            <a:r>
              <a:rPr lang="en-US" dirty="0"/>
              <a:t> , </a:t>
            </a:r>
            <a:r>
              <a:rPr lang="en-US" baseline="30000" dirty="0"/>
              <a:t>.</a:t>
            </a:r>
            <a:r>
              <a:rPr lang="en-US" dirty="0"/>
              <a:t> ],    find: the point on the plane closest to the origin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617571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56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73192"/>
            <a:ext cx="5226828" cy="5486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304800"/>
            <a:ext cx="809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[12.2 ; 1, 3, 2]    [ m ; </a:t>
            </a:r>
            <a:r>
              <a:rPr lang="en-US" baseline="30000" dirty="0"/>
              <a:t>.</a:t>
            </a:r>
            <a:r>
              <a:rPr lang="en-US" dirty="0"/>
              <a:t> , </a:t>
            </a:r>
            <a:r>
              <a:rPr lang="en-US" baseline="30000" dirty="0"/>
              <a:t>.</a:t>
            </a:r>
            <a:r>
              <a:rPr lang="en-US" dirty="0"/>
              <a:t> , </a:t>
            </a:r>
            <a:r>
              <a:rPr lang="en-US" baseline="30000" dirty="0"/>
              <a:t>.</a:t>
            </a:r>
            <a:r>
              <a:rPr lang="en-US" dirty="0"/>
              <a:t> ],    find: the point on the plane closest to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5181600"/>
            <a:ext cx="2351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 ; -0.8714, -2.6143, -1.7429)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4267200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 ; 5, 0, -8.6)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212869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 ; 0, 5, -13.6)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8600" y="3662503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 ; 0, 0, -6.1)</a:t>
            </a:r>
          </a:p>
        </p:txBody>
      </p:sp>
    </p:spTree>
    <p:extLst>
      <p:ext uri="{BB962C8B-B14F-4D97-AF65-F5344CB8AC3E}">
        <p14:creationId xmlns:p14="http://schemas.microsoft.com/office/powerpoint/2010/main" val="73470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609600"/>
            <a:ext cx="4995516" cy="547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404900"/>
              </p:ext>
            </p:extLst>
          </p:nvPr>
        </p:nvGraphicFramePr>
        <p:xfrm>
          <a:off x="838200" y="1397000"/>
          <a:ext cx="746760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homogeneous</a:t>
                      </a:r>
                    </a:p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misc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(w ; x, y, 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; L, L, 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 </a:t>
                      </a:r>
                      <a:r>
                        <a:rPr lang="en-US" b="0" dirty="0"/>
                        <a:t>w</a:t>
                      </a:r>
                      <a:r>
                        <a:rPr lang="en-US" b="0" baseline="0" dirty="0"/>
                        <a:t> = </a:t>
                      </a:r>
                      <a:r>
                        <a:rPr lang="en-US" b="1" baseline="0" dirty="0"/>
                        <a:t>S</a:t>
                      </a:r>
                      <a:r>
                        <a:rPr lang="en-US" b="0" baseline="-25000" dirty="0"/>
                        <a:t>O</a:t>
                      </a:r>
                      <a:endParaRPr lang="en-US" b="0" baseline="0" dirty="0"/>
                    </a:p>
                    <a:p>
                      <a:r>
                        <a:rPr lang="en-US" b="0" baseline="0" dirty="0"/>
                        <a:t>where </a:t>
                      </a:r>
                      <a:r>
                        <a:rPr lang="en-US" b="1" baseline="0" dirty="0"/>
                        <a:t>S</a:t>
                      </a:r>
                      <a:r>
                        <a:rPr lang="en-US" b="0" baseline="-25000" dirty="0"/>
                        <a:t>O</a:t>
                      </a:r>
                      <a:r>
                        <a:rPr lang="en-US" b="0" baseline="0" dirty="0"/>
                        <a:t> = x</a:t>
                      </a:r>
                      <a:r>
                        <a:rPr lang="en-US" b="1" baseline="0" dirty="0"/>
                        <a:t>i</a:t>
                      </a:r>
                      <a:r>
                        <a:rPr lang="en-US" b="0" baseline="0" dirty="0"/>
                        <a:t> + </a:t>
                      </a:r>
                      <a:r>
                        <a:rPr lang="en-US" b="0" baseline="0" dirty="0" err="1"/>
                        <a:t>y</a:t>
                      </a:r>
                      <a:r>
                        <a:rPr lang="en-US" b="1" baseline="0" dirty="0" err="1"/>
                        <a:t>j</a:t>
                      </a:r>
                      <a:r>
                        <a:rPr lang="en-US" b="0" baseline="0" dirty="0"/>
                        <a:t> + </a:t>
                      </a:r>
                      <a:r>
                        <a:rPr lang="en-US" b="0" baseline="0" dirty="0" err="1"/>
                        <a:t>z</a:t>
                      </a:r>
                      <a:r>
                        <a:rPr lang="en-US" b="1" baseline="0" dirty="0" err="1"/>
                        <a:t>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Symbol"/>
                        </a:rPr>
                        <a:t></a:t>
                      </a:r>
                      <a:r>
                        <a:rPr lang="en-US" b="0" baseline="30000" dirty="0">
                          <a:latin typeface="+mn-lt"/>
                          <a:cs typeface="Symath"/>
                        </a:rPr>
                        <a:t>3</a:t>
                      </a:r>
                      <a:r>
                        <a:rPr lang="en-US" b="0" baseline="0" dirty="0">
                          <a:latin typeface="+mn-lt"/>
                          <a:cs typeface="Symath"/>
                        </a:rPr>
                        <a:t> points in 3D space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[D</a:t>
                      </a:r>
                      <a:r>
                        <a:rPr lang="en-US" baseline="-25000" dirty="0"/>
                        <a:t>O</a:t>
                      </a:r>
                      <a:r>
                        <a:rPr lang="en-US" baseline="0" dirty="0"/>
                        <a:t> ; A, B, C]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 L  ;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ym typeface="Symbol"/>
                        </a:rPr>
                        <a:t> </a:t>
                      </a:r>
                      <a:r>
                        <a:rPr lang="en-US" b="1" baseline="0" dirty="0">
                          <a:sym typeface="Symbol"/>
                        </a:rPr>
                        <a:t>S</a:t>
                      </a:r>
                      <a:r>
                        <a:rPr lang="en-US" b="0" baseline="0" dirty="0">
                          <a:sym typeface="Symbol"/>
                        </a:rPr>
                        <a:t> + D</a:t>
                      </a:r>
                      <a:r>
                        <a:rPr lang="en-US" b="0" baseline="-25000" dirty="0">
                          <a:sym typeface="Symbol"/>
                        </a:rPr>
                        <a:t>O</a:t>
                      </a:r>
                      <a:r>
                        <a:rPr lang="en-US" b="0" baseline="0" dirty="0">
                          <a:sym typeface="Symbol"/>
                        </a:rPr>
                        <a:t> = 0</a:t>
                      </a:r>
                    </a:p>
                    <a:p>
                      <a:r>
                        <a:rPr lang="en-US" b="0" baseline="0" dirty="0">
                          <a:sym typeface="Symbol"/>
                        </a:rPr>
                        <a:t>where </a:t>
                      </a:r>
                      <a:r>
                        <a:rPr lang="en-US" b="1" baseline="0" dirty="0">
                          <a:sym typeface="Symbol"/>
                        </a:rPr>
                        <a:t>S</a:t>
                      </a:r>
                      <a:r>
                        <a:rPr lang="en-US" b="0" baseline="0" dirty="0">
                          <a:sym typeface="Symbol"/>
                        </a:rPr>
                        <a:t> = A</a:t>
                      </a:r>
                      <a:r>
                        <a:rPr lang="en-US" b="1" baseline="0" dirty="0">
                          <a:sym typeface="Symbol"/>
                        </a:rPr>
                        <a:t>i</a:t>
                      </a:r>
                      <a:r>
                        <a:rPr lang="en-US" b="0" baseline="0" dirty="0">
                          <a:sym typeface="Symbol"/>
                        </a:rPr>
                        <a:t> + </a:t>
                      </a:r>
                      <a:r>
                        <a:rPr lang="en-US" b="0" baseline="0" dirty="0" err="1">
                          <a:sym typeface="Symbol"/>
                        </a:rPr>
                        <a:t>B</a:t>
                      </a:r>
                      <a:r>
                        <a:rPr lang="en-US" b="1" baseline="0" dirty="0" err="1">
                          <a:sym typeface="Symbol"/>
                        </a:rPr>
                        <a:t>j</a:t>
                      </a:r>
                      <a:r>
                        <a:rPr lang="en-US" b="0" baseline="0" dirty="0">
                          <a:sym typeface="Symbol"/>
                        </a:rPr>
                        <a:t> + C</a:t>
                      </a:r>
                      <a:r>
                        <a:rPr lang="en-US" b="1" baseline="0" dirty="0">
                          <a:sym typeface="Symbol"/>
                        </a:rPr>
                        <a:t>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ym typeface="Symbol"/>
                        </a:rPr>
                        <a:t></a:t>
                      </a:r>
                      <a:r>
                        <a:rPr lang="en-US" b="0" baseline="30000" dirty="0">
                          <a:sym typeface="Symbol"/>
                        </a:rPr>
                        <a:t>3</a:t>
                      </a:r>
                      <a:r>
                        <a:rPr lang="en-US" b="0" baseline="0" dirty="0">
                          <a:sym typeface="Symbol"/>
                        </a:rPr>
                        <a:t> planes in 3D space</a:t>
                      </a:r>
                    </a:p>
                    <a:p>
                      <a:endParaRPr lang="en-US" b="0" baseline="0" dirty="0">
                        <a:sym typeface="Symbol"/>
                      </a:endParaRP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316663" y="2971800"/>
          <a:ext cx="93186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393480" progId="Equation.DSMT4">
                  <p:embed/>
                </p:oleObj>
              </mc:Choice>
              <mc:Fallback>
                <p:oleObj name="Equation" r:id="rId3" imgW="685800" imgH="3934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6663" y="2971800"/>
                        <a:ext cx="931862" cy="53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88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33807"/>
            <a:ext cx="7868799" cy="58912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76200"/>
            <a:ext cx="5257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given:  </a:t>
            </a:r>
            <a:r>
              <a:rPr lang="en-US" b="1" dirty="0"/>
              <a:t>[</a:t>
            </a:r>
            <a:r>
              <a:rPr lang="en-US" dirty="0"/>
              <a:t>D</a:t>
            </a:r>
            <a:r>
              <a:rPr lang="en-US" baseline="-25000" dirty="0"/>
              <a:t>O</a:t>
            </a:r>
            <a:r>
              <a:rPr lang="en-US" b="1" dirty="0"/>
              <a:t> ; S</a:t>
            </a:r>
            <a:r>
              <a:rPr lang="en-US" dirty="0"/>
              <a:t> ] 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baseline="-25000" dirty="0"/>
              <a:t>1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find:  </a:t>
            </a:r>
            <a:r>
              <a:rPr lang="en-US" b="1" dirty="0" err="1"/>
              <a:t>r</a:t>
            </a:r>
            <a:r>
              <a:rPr lang="en-US" baseline="-25000" dirty="0" err="1"/>
              <a:t>p</a:t>
            </a:r>
            <a:r>
              <a:rPr lang="en-US" dirty="0"/>
              <a:t>, the point on the plane that is closest to Q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04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533400"/>
            <a:ext cx="3068199" cy="22970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0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533400"/>
            <a:ext cx="3068199" cy="22970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15543-7C99-438E-8581-27E50833C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70" y="4572000"/>
            <a:ext cx="4019550" cy="1080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8B69D-843A-4956-ABBE-2EC983F2FD02}"/>
              </a:ext>
            </a:extLst>
          </p:cNvPr>
          <p:cNvSpPr txBox="1"/>
          <p:nvPr/>
        </p:nvSpPr>
        <p:spPr>
          <a:xfrm>
            <a:off x="228600" y="76200"/>
            <a:ext cx="52578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given:  </a:t>
            </a:r>
            <a:r>
              <a:rPr lang="en-US" b="1" dirty="0"/>
              <a:t>[</a:t>
            </a:r>
            <a:r>
              <a:rPr lang="en-US" dirty="0"/>
              <a:t>D</a:t>
            </a:r>
            <a:r>
              <a:rPr lang="en-US" baseline="-25000" dirty="0"/>
              <a:t>O</a:t>
            </a:r>
            <a:r>
              <a:rPr lang="en-US" b="1" dirty="0"/>
              <a:t> ; S</a:t>
            </a:r>
            <a:r>
              <a:rPr lang="en-US" dirty="0"/>
              <a:t> ] 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baseline="-25000" dirty="0"/>
              <a:t>1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find:  </a:t>
            </a:r>
            <a:r>
              <a:rPr lang="en-US" b="1" dirty="0" err="1"/>
              <a:t>r</a:t>
            </a:r>
            <a:r>
              <a:rPr lang="en-US" baseline="-25000" dirty="0" err="1"/>
              <a:t>p</a:t>
            </a:r>
            <a:r>
              <a:rPr lang="en-US" dirty="0"/>
              <a:t>, the point on the plane that is closest to Q</a:t>
            </a:r>
            <a:r>
              <a:rPr lang="en-US" baseline="-250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8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8229600" cy="4018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381000"/>
            <a:ext cx="304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 coordinates of </a:t>
            </a:r>
            <a:r>
              <a:rPr lang="en-US" i="1" dirty="0"/>
              <a:t>n</a:t>
            </a:r>
            <a:r>
              <a:rPr lang="en-US" dirty="0"/>
              <a:t> points</a:t>
            </a:r>
          </a:p>
          <a:p>
            <a:r>
              <a:rPr lang="en-US" dirty="0"/>
              <a:t>Find:  the ‘best fit’ plane</a:t>
            </a:r>
          </a:p>
        </p:txBody>
      </p:sp>
    </p:spTree>
    <p:extLst>
      <p:ext uri="{BB962C8B-B14F-4D97-AF65-F5344CB8AC3E}">
        <p14:creationId xmlns:p14="http://schemas.microsoft.com/office/powerpoint/2010/main" val="3745198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381000"/>
            <a:ext cx="304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 coordinates of </a:t>
            </a:r>
            <a:r>
              <a:rPr lang="en-US" i="1" dirty="0"/>
              <a:t>n</a:t>
            </a:r>
            <a:r>
              <a:rPr lang="en-US" dirty="0"/>
              <a:t> points</a:t>
            </a:r>
          </a:p>
          <a:p>
            <a:r>
              <a:rPr lang="en-US" dirty="0"/>
              <a:t>Find:  the ‘best fit’ plane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229600" cy="4088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6200" y="1215089"/>
            <a:ext cx="48768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find ‘best’ values for [D</a:t>
            </a:r>
            <a:r>
              <a:rPr lang="en-US" baseline="-25000" dirty="0"/>
              <a:t>O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dirty="0"/>
              <a:t>]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minimize the sum of the squares of the distances from the points to the ‘best fit’ plane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6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381000"/>
            <a:ext cx="304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 coordinates of </a:t>
            </a:r>
            <a:r>
              <a:rPr lang="en-US" i="1" dirty="0"/>
              <a:t>n</a:t>
            </a:r>
            <a:r>
              <a:rPr lang="en-US" dirty="0"/>
              <a:t> points</a:t>
            </a:r>
          </a:p>
          <a:p>
            <a:r>
              <a:rPr lang="en-US" dirty="0"/>
              <a:t>Find:  the ‘best fit’ plane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14800"/>
            <a:ext cx="5334000" cy="2649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761809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would like all the points to satisfy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 the plane coordinates are homogeneous, let </a:t>
            </a:r>
            <a:r>
              <a:rPr lang="en-US" i="1" dirty="0"/>
              <a:t>D</a:t>
            </a:r>
            <a:r>
              <a:rPr lang="en-US" baseline="-25000" dirty="0"/>
              <a:t>O</a:t>
            </a:r>
            <a:r>
              <a:rPr lang="en-US" dirty="0"/>
              <a:t> = 1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590800" y="2209800"/>
          <a:ext cx="1302808" cy="350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50680" imgH="228600" progId="Equation.DSMT4">
                  <p:embed/>
                </p:oleObj>
              </mc:Choice>
              <mc:Fallback>
                <p:oleObj name="Equation" r:id="rId3" imgW="85068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2209800"/>
                        <a:ext cx="1302808" cy="350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803525" y="3048000"/>
          <a:ext cx="9128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96880" imgH="228600" progId="Equation.DSMT4">
                  <p:embed/>
                </p:oleObj>
              </mc:Choice>
              <mc:Fallback>
                <p:oleObj name="Equation" r:id="rId5" imgW="59688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3525" y="3048000"/>
                        <a:ext cx="912813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573157"/>
              </p:ext>
            </p:extLst>
          </p:nvPr>
        </p:nvGraphicFramePr>
        <p:xfrm>
          <a:off x="5410200" y="3276600"/>
          <a:ext cx="2544763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63560" imgH="939600" progId="Equation.DSMT4">
                  <p:embed/>
                </p:oleObj>
              </mc:Choice>
              <mc:Fallback>
                <p:oleObj name="Equation" r:id="rId7" imgW="1663560" imgH="939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0200" y="3276600"/>
                        <a:ext cx="2544763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9D69F9C-CCB5-4C02-98B5-04488F7A5B89}"/>
              </a:ext>
            </a:extLst>
          </p:cNvPr>
          <p:cNvSpPr txBox="1"/>
          <p:nvPr/>
        </p:nvSpPr>
        <p:spPr>
          <a:xfrm>
            <a:off x="5067300" y="484626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</a:t>
            </a:r>
            <a:r>
              <a:rPr lang="en-US" i="1" dirty="0"/>
              <a:t>i </a:t>
            </a:r>
            <a:r>
              <a:rPr lang="en-US" dirty="0"/>
              <a:t>equations in 3 unknowns</a:t>
            </a:r>
          </a:p>
        </p:txBody>
      </p:sp>
    </p:spTree>
    <p:extLst>
      <p:ext uri="{BB962C8B-B14F-4D97-AF65-F5344CB8AC3E}">
        <p14:creationId xmlns:p14="http://schemas.microsoft.com/office/powerpoint/2010/main" val="2723110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381000"/>
            <a:ext cx="3044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 coordinates of </a:t>
            </a:r>
            <a:r>
              <a:rPr lang="en-US" i="1" dirty="0"/>
              <a:t>n</a:t>
            </a:r>
            <a:r>
              <a:rPr lang="en-US" dirty="0"/>
              <a:t> points</a:t>
            </a:r>
          </a:p>
          <a:p>
            <a:r>
              <a:rPr lang="en-US" dirty="0"/>
              <a:t>Find:  the ‘best fit’ plane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14800"/>
            <a:ext cx="5334000" cy="2649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761809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would like all the points to satisfy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 the plane coordinates are homogeneous, let </a:t>
            </a:r>
            <a:r>
              <a:rPr lang="en-US" i="1" dirty="0"/>
              <a:t>D</a:t>
            </a:r>
            <a:r>
              <a:rPr lang="en-US" baseline="-25000" dirty="0"/>
              <a:t>O</a:t>
            </a:r>
            <a:r>
              <a:rPr lang="en-US" dirty="0"/>
              <a:t> = 1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891214"/>
              </p:ext>
            </p:extLst>
          </p:nvPr>
        </p:nvGraphicFramePr>
        <p:xfrm>
          <a:off x="2590800" y="2209800"/>
          <a:ext cx="1302808" cy="350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50680" imgH="228600" progId="Equation.DSMT4">
                  <p:embed/>
                </p:oleObj>
              </mc:Choice>
              <mc:Fallback>
                <p:oleObj name="Equation" r:id="rId3" imgW="850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2209800"/>
                        <a:ext cx="1302808" cy="350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385996"/>
              </p:ext>
            </p:extLst>
          </p:nvPr>
        </p:nvGraphicFramePr>
        <p:xfrm>
          <a:off x="2803525" y="3048000"/>
          <a:ext cx="9128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96880" imgH="228600" progId="Equation.DSMT4">
                  <p:embed/>
                </p:oleObj>
              </mc:Choice>
              <mc:Fallback>
                <p:oleObj name="Equation" r:id="rId5" imgW="59688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3525" y="3048000"/>
                        <a:ext cx="912813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834202"/>
              </p:ext>
            </p:extLst>
          </p:nvPr>
        </p:nvGraphicFramePr>
        <p:xfrm>
          <a:off x="5399089" y="3276600"/>
          <a:ext cx="2544763" cy="213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63560" imgH="1396800" progId="Equation.DSMT4">
                  <p:embed/>
                </p:oleObj>
              </mc:Choice>
              <mc:Fallback>
                <p:oleObj name="Equation" r:id="rId7" imgW="1663560" imgH="13968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9089" y="3276600"/>
                        <a:ext cx="2544763" cy="213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92500"/>
              </p:ext>
            </p:extLst>
          </p:nvPr>
        </p:nvGraphicFramePr>
        <p:xfrm>
          <a:off x="6148387" y="5486400"/>
          <a:ext cx="10683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98400" imgH="203040" progId="Equation.DSMT4">
                  <p:embed/>
                </p:oleObj>
              </mc:Choice>
              <mc:Fallback>
                <p:oleObj name="Equation" r:id="rId9" imgW="698400" imgH="2030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48387" y="5486400"/>
                        <a:ext cx="10683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5951080"/>
            <a:ext cx="73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residuals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08593" y="5951080"/>
            <a:ext cx="1421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optimal choice for </a:t>
            </a:r>
            <a:r>
              <a:rPr lang="en-US" b="1" baseline="-25000" dirty="0"/>
              <a:t>x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996085" y="5762896"/>
            <a:ext cx="181508" cy="25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808593" y="5762896"/>
            <a:ext cx="201807" cy="25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227"/>
              </p:ext>
            </p:extLst>
          </p:nvPr>
        </p:nvGraphicFramePr>
        <p:xfrm>
          <a:off x="4648200" y="6438833"/>
          <a:ext cx="3744539" cy="323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793960" imgH="241200" progId="Equation.DSMT4">
                  <p:embed/>
                </p:oleObj>
              </mc:Choice>
              <mc:Fallback>
                <p:oleObj name="Equation" r:id="rId11" imgW="2793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48200" y="6438833"/>
                        <a:ext cx="3744539" cy="323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014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14800"/>
            <a:ext cx="5334000" cy="26499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22ACD6-C098-4239-A010-AB536A87DC17}"/>
              </a:ext>
            </a:extLst>
          </p:cNvPr>
          <p:cNvSpPr txBox="1"/>
          <p:nvPr/>
        </p:nvSpPr>
        <p:spPr>
          <a:xfrm>
            <a:off x="1143000" y="2133600"/>
            <a:ext cx="655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In general, we won’t be able to find values for S</a:t>
            </a:r>
            <a:r>
              <a:rPr lang="en-US" sz="1800" baseline="-25000" dirty="0"/>
              <a:t>X</a:t>
            </a:r>
            <a:r>
              <a:rPr lang="en-US" sz="1800" dirty="0"/>
              <a:t>, S</a:t>
            </a:r>
            <a:r>
              <a:rPr lang="en-US" sz="1800" baseline="-25000" dirty="0"/>
              <a:t>y</a:t>
            </a:r>
            <a:r>
              <a:rPr lang="en-US" sz="1800" dirty="0"/>
              <a:t>, and </a:t>
            </a:r>
            <a:r>
              <a:rPr lang="en-US" sz="1800" dirty="0" err="1"/>
              <a:t>S</a:t>
            </a:r>
            <a:r>
              <a:rPr lang="en-US" sz="1800" baseline="-25000" dirty="0" err="1"/>
              <a:t>z</a:t>
            </a:r>
            <a:r>
              <a:rPr lang="en-US" sz="1800" dirty="0"/>
              <a:t> that will exactly satisfy all </a:t>
            </a:r>
            <a:r>
              <a:rPr lang="en-US" sz="1800" i="1" dirty="0"/>
              <a:t>i </a:t>
            </a:r>
            <a:r>
              <a:rPr lang="en-US" sz="1800" dirty="0"/>
              <a:t>equations.  There will be residual values for each equation for any guess of </a:t>
            </a:r>
            <a:r>
              <a:rPr lang="en-US" sz="1800" b="1" dirty="0"/>
              <a:t>x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Will try to find the optimal solution for </a:t>
            </a:r>
            <a:r>
              <a:rPr lang="en-US" sz="1800" b="1" dirty="0"/>
              <a:t>x</a:t>
            </a:r>
            <a:r>
              <a:rPr lang="en-US" sz="1800" dirty="0"/>
              <a:t>, </a:t>
            </a:r>
            <a:r>
              <a:rPr lang="en-US" sz="1800" b="1" dirty="0" err="1"/>
              <a:t>x</a:t>
            </a:r>
            <a:r>
              <a:rPr lang="en-US" sz="1800" baseline="-25000" dirty="0" err="1"/>
              <a:t>opt</a:t>
            </a:r>
            <a:r>
              <a:rPr lang="en-US" sz="1800" dirty="0"/>
              <a:t>, such that the sum of the squares of the residuals will be as small as possible.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79CBA1D3-C4FB-4922-95D0-8C42F70E01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87334"/>
              </p:ext>
            </p:extLst>
          </p:nvPr>
        </p:nvGraphicFramePr>
        <p:xfrm>
          <a:off x="3033315" y="343008"/>
          <a:ext cx="2771775" cy="1756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41400" imgH="1168200" progId="Equation.DSMT4">
                  <p:embed/>
                </p:oleObj>
              </mc:Choice>
              <mc:Fallback>
                <p:oleObj name="Equation" r:id="rId3" imgW="1841400" imgH="11682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3315" y="343008"/>
                        <a:ext cx="2771775" cy="1756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B1141B45-DAEC-41DA-84AC-160080A69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426985"/>
              </p:ext>
            </p:extLst>
          </p:nvPr>
        </p:nvGraphicFramePr>
        <p:xfrm>
          <a:off x="3733800" y="3124200"/>
          <a:ext cx="1370807" cy="394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38080" imgH="241200" progId="Equation.DSMT4">
                  <p:embed/>
                </p:oleObj>
              </mc:Choice>
              <mc:Fallback>
                <p:oleObj name="Equation" r:id="rId5" imgW="838080" imgH="2412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3800" y="3124200"/>
                        <a:ext cx="1370807" cy="394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F122884-3CFA-46DE-A399-3C1A416C8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333456"/>
              </p:ext>
            </p:extLst>
          </p:nvPr>
        </p:nvGraphicFramePr>
        <p:xfrm>
          <a:off x="6324600" y="4343400"/>
          <a:ext cx="857361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20560" imgH="939600" progId="Equation.DSMT4">
                  <p:embed/>
                </p:oleObj>
              </mc:Choice>
              <mc:Fallback>
                <p:oleObj name="Equation" r:id="rId7" imgW="520560" imgH="93960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79CBA1D3-C4FB-4922-95D0-8C42F70E01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4600" y="4343400"/>
                        <a:ext cx="857361" cy="154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1986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36" y="-164271"/>
            <a:ext cx="4227394" cy="3304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958" y="391885"/>
            <a:ext cx="803868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dirty="0"/>
              <a:t>The sum of the squares of the residuals</a:t>
            </a:r>
          </a:p>
          <a:p>
            <a:r>
              <a:rPr lang="en-US" sz="2000" dirty="0"/>
              <a:t>can be written as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minimum value of </a:t>
            </a:r>
            <a:r>
              <a:rPr lang="en-US" sz="2000" b="1" dirty="0" err="1"/>
              <a:t>e</a:t>
            </a:r>
            <a:r>
              <a:rPr lang="en-US" sz="2000" baseline="30000" dirty="0" err="1"/>
              <a:t>T</a:t>
            </a:r>
            <a:r>
              <a:rPr lang="en-US" sz="2000" dirty="0"/>
              <a:t> </a:t>
            </a:r>
            <a:r>
              <a:rPr lang="en-US" sz="2000" b="1" dirty="0"/>
              <a:t>e </a:t>
            </a:r>
            <a:r>
              <a:rPr lang="en-US" sz="2000" dirty="0"/>
              <a:t>can be found by determining the values for </a:t>
            </a:r>
            <a:r>
              <a:rPr lang="en-US" sz="2000" dirty="0" err="1"/>
              <a:t>S</a:t>
            </a:r>
            <a:r>
              <a:rPr lang="en-US" sz="2000" baseline="-25000" dirty="0" err="1"/>
              <a:t>x</a:t>
            </a:r>
            <a:r>
              <a:rPr lang="en-US" sz="2000" dirty="0"/>
              <a:t>, </a:t>
            </a:r>
            <a:r>
              <a:rPr lang="en-US" sz="2000" dirty="0" err="1"/>
              <a:t>S</a:t>
            </a:r>
            <a:r>
              <a:rPr lang="en-US" sz="2000" baseline="-25000" dirty="0" err="1"/>
              <a:t>y</a:t>
            </a:r>
            <a:r>
              <a:rPr lang="en-US" sz="2000" dirty="0"/>
              <a:t>, and </a:t>
            </a:r>
            <a:r>
              <a:rPr lang="en-US" sz="2000" dirty="0" err="1"/>
              <a:t>S</a:t>
            </a:r>
            <a:r>
              <a:rPr lang="en-US" sz="2000" baseline="-25000" dirty="0" err="1"/>
              <a:t>z</a:t>
            </a:r>
            <a:r>
              <a:rPr lang="en-US" sz="2000" dirty="0"/>
              <a:t> such that the three partial derivatives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will all equal zero.</a:t>
            </a:r>
          </a:p>
          <a:p>
            <a:endParaRPr lang="en-US" sz="20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895954" y="810419"/>
          <a:ext cx="15509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080" imgH="241200" progId="Equation.DSMT4">
                  <p:embed/>
                </p:oleObj>
              </mc:Choice>
              <mc:Fallback>
                <p:oleObj name="Equation" r:id="rId3" imgW="838080" imgH="2412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5954" y="810419"/>
                        <a:ext cx="1550988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425575" y="2117725"/>
          <a:ext cx="24907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241200" progId="Equation.DSMT4">
                  <p:embed/>
                </p:oleObj>
              </mc:Choice>
              <mc:Fallback>
                <p:oleObj name="Equation" r:id="rId5" imgW="1346040" imgH="2412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25575" y="2117725"/>
                        <a:ext cx="2490788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674813" y="3603625"/>
          <a:ext cx="1220787" cy="250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60240" imgH="1358640" progId="Equation.DSMT4">
                  <p:embed/>
                </p:oleObj>
              </mc:Choice>
              <mc:Fallback>
                <p:oleObj name="Equation" r:id="rId7" imgW="660240" imgH="135864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4813" y="3603625"/>
                        <a:ext cx="1220787" cy="250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CA6EA-015D-4CAC-977E-15174F90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5C882A6-0A03-47CA-9695-27903388A0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844459"/>
              </p:ext>
            </p:extLst>
          </p:nvPr>
        </p:nvGraphicFramePr>
        <p:xfrm>
          <a:off x="5029200" y="152400"/>
          <a:ext cx="857361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20560" imgH="939600" progId="Equation.DSMT4">
                  <p:embed/>
                </p:oleObj>
              </mc:Choice>
              <mc:Fallback>
                <p:oleObj name="Equation" r:id="rId9" imgW="520560" imgH="9396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F122884-3CFA-46DE-A399-3C1A416C82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29200" y="152400"/>
                        <a:ext cx="857361" cy="154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553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60B9D-FD9A-4A7E-92E9-9A8277A3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DFFE5-8FFD-4C90-8ED4-BE597C834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b="13640"/>
          <a:stretch/>
        </p:blipFill>
        <p:spPr bwMode="auto">
          <a:xfrm>
            <a:off x="4800600" y="184150"/>
            <a:ext cx="4333875" cy="40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D113D-C164-4EAA-93BD-908D4C898C21}"/>
              </a:ext>
            </a:extLst>
          </p:cNvPr>
          <p:cNvSpPr txBox="1"/>
          <p:nvPr/>
        </p:nvSpPr>
        <p:spPr>
          <a:xfrm>
            <a:off x="457200" y="533400"/>
            <a:ext cx="4724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point, </a:t>
            </a:r>
            <a:r>
              <a:rPr lang="en-US" sz="2000" b="1" dirty="0"/>
              <a:t>r</a:t>
            </a:r>
            <a:r>
              <a:rPr lang="en-US" sz="2000" dirty="0"/>
              <a:t>, is defined by the parameters </a:t>
            </a:r>
            <a:r>
              <a:rPr lang="en-US" sz="2000" i="1" dirty="0"/>
              <a:t>w</a:t>
            </a:r>
            <a:r>
              <a:rPr lang="en-US" sz="2000" dirty="0"/>
              <a:t> and </a:t>
            </a:r>
            <a:r>
              <a:rPr lang="en-US" sz="2000" b="1" dirty="0"/>
              <a:t>S</a:t>
            </a:r>
            <a:r>
              <a:rPr lang="en-US" sz="2000" baseline="-25000" dirty="0"/>
              <a:t>O</a:t>
            </a:r>
            <a:r>
              <a:rPr lang="en-US" sz="2000" dirty="0"/>
              <a:t> where</a:t>
            </a:r>
          </a:p>
          <a:p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</a:p>
          <a:p>
            <a:endParaRPr lang="en-US" sz="2000" dirty="0"/>
          </a:p>
          <a:p>
            <a:r>
              <a:rPr lang="en-US" sz="2000" dirty="0"/>
              <a:t>The coordinates of a point are (</a:t>
            </a:r>
            <a:r>
              <a:rPr lang="en-US" sz="2000" i="1" dirty="0"/>
              <a:t>w</a:t>
            </a:r>
            <a:r>
              <a:rPr lang="en-US" sz="2000" dirty="0"/>
              <a:t> ; </a:t>
            </a:r>
            <a:r>
              <a:rPr lang="en-US" sz="2000" b="1" dirty="0"/>
              <a:t>S</a:t>
            </a:r>
            <a:r>
              <a:rPr lang="en-US" sz="2000" baseline="-25000" dirty="0"/>
              <a:t>O</a:t>
            </a:r>
            <a:r>
              <a:rPr lang="en-US" sz="2000" dirty="0"/>
              <a:t>).</a:t>
            </a:r>
          </a:p>
          <a:p>
            <a:endParaRPr lang="en-US" sz="2000" dirty="0"/>
          </a:p>
          <a:p>
            <a:r>
              <a:rPr lang="en-US" sz="2000" b="1" dirty="0"/>
              <a:t>S</a:t>
            </a:r>
            <a:r>
              <a:rPr lang="en-US" sz="2000" baseline="-25000" dirty="0"/>
              <a:t>O</a:t>
            </a:r>
            <a:r>
              <a:rPr lang="en-US" sz="2000" dirty="0"/>
              <a:t> = </a:t>
            </a:r>
            <a:r>
              <a:rPr lang="en-US" sz="2000" i="1" dirty="0"/>
              <a:t>x</a:t>
            </a:r>
            <a:r>
              <a:rPr lang="en-US" sz="2000" dirty="0"/>
              <a:t> </a:t>
            </a:r>
            <a:r>
              <a:rPr lang="en-US" sz="2000" b="1" dirty="0"/>
              <a:t>i</a:t>
            </a:r>
            <a:r>
              <a:rPr lang="en-US" sz="2000" dirty="0"/>
              <a:t> + </a:t>
            </a:r>
            <a:r>
              <a:rPr lang="en-US" sz="2000" i="1" dirty="0"/>
              <a:t>y</a:t>
            </a:r>
            <a:r>
              <a:rPr lang="en-US" sz="2000" dirty="0"/>
              <a:t> </a:t>
            </a:r>
            <a:r>
              <a:rPr lang="en-US" sz="2000" b="1" dirty="0"/>
              <a:t>j</a:t>
            </a:r>
            <a:r>
              <a:rPr lang="en-US" sz="2000" dirty="0"/>
              <a:t> + </a:t>
            </a:r>
            <a:r>
              <a:rPr lang="en-US" sz="2000" i="1" dirty="0"/>
              <a:t>z</a:t>
            </a:r>
            <a:r>
              <a:rPr lang="en-US" sz="2000" dirty="0"/>
              <a:t> </a:t>
            </a:r>
            <a:r>
              <a:rPr lang="en-US" sz="2000" b="1" dirty="0"/>
              <a:t>k</a:t>
            </a:r>
            <a:r>
              <a:rPr lang="en-US" sz="2000" dirty="0"/>
              <a:t>  where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  <a:r>
              <a:rPr lang="en-US" sz="2000" i="1" dirty="0"/>
              <a:t>y</a:t>
            </a:r>
            <a:r>
              <a:rPr lang="en-US" sz="2000" dirty="0"/>
              <a:t>, and </a:t>
            </a:r>
            <a:r>
              <a:rPr lang="en-US" sz="2000" i="1" dirty="0"/>
              <a:t>z</a:t>
            </a:r>
            <a:r>
              <a:rPr lang="en-US" sz="2000" dirty="0"/>
              <a:t> have units of length.  </a:t>
            </a:r>
            <a:r>
              <a:rPr lang="en-US" sz="2000" i="1" dirty="0"/>
              <a:t>w</a:t>
            </a:r>
            <a:r>
              <a:rPr lang="en-US" sz="2000" dirty="0"/>
              <a:t> is dimensionless.</a:t>
            </a:r>
            <a:endParaRPr lang="en-US" sz="2000" i="1" dirty="0"/>
          </a:p>
          <a:p>
            <a:endParaRPr lang="en-US" sz="2000" dirty="0"/>
          </a:p>
          <a:p>
            <a:r>
              <a:rPr lang="en-US" sz="2000" dirty="0"/>
              <a:t>Thus the coordinates of a point can be written as (</a:t>
            </a:r>
            <a:r>
              <a:rPr lang="en-US" sz="2000" i="1" dirty="0"/>
              <a:t>w</a:t>
            </a:r>
            <a:r>
              <a:rPr lang="en-US" sz="2000" dirty="0"/>
              <a:t> ; 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  <a:r>
              <a:rPr lang="en-US" sz="2000" i="1" dirty="0"/>
              <a:t>y</a:t>
            </a:r>
            <a:r>
              <a:rPr lang="en-US" sz="2000" dirty="0"/>
              <a:t>, </a:t>
            </a:r>
            <a:r>
              <a:rPr lang="en-US" sz="2000" i="1" dirty="0"/>
              <a:t>z).</a:t>
            </a:r>
          </a:p>
          <a:p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Point coordinates are homogeneous, i.e. multiplying the coordinates by a scalar </a:t>
            </a:r>
            <a:r>
              <a:rPr lang="en-US" sz="2000" dirty="0">
                <a:sym typeface="Symbol" panose="05050102010706020507" pitchFamily="18" charset="2"/>
              </a:rPr>
              <a:t> defines the same point.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coordinates of points at infinity will have </a:t>
            </a:r>
            <a:r>
              <a:rPr lang="en-US" sz="2000" i="1" dirty="0"/>
              <a:t>w</a:t>
            </a:r>
            <a:r>
              <a:rPr lang="en-US" sz="2000" dirty="0"/>
              <a:t>=0.</a:t>
            </a:r>
          </a:p>
          <a:p>
            <a:endParaRPr lang="en-US" sz="2000" i="1" dirty="0"/>
          </a:p>
          <a:p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E2E15E7-96C7-458E-933B-D4E6C087E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659215"/>
              </p:ext>
            </p:extLst>
          </p:nvPr>
        </p:nvGraphicFramePr>
        <p:xfrm>
          <a:off x="1905000" y="1219200"/>
          <a:ext cx="103028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20560" imgH="393480" progId="Equation.DSMT4">
                  <p:embed/>
                </p:oleObj>
              </mc:Choice>
              <mc:Fallback>
                <p:oleObj name="Equation" r:id="rId3" imgW="520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0" y="1219200"/>
                        <a:ext cx="1030288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E7FD66F5-818E-4B81-9B47-0F524ADB9083}"/>
              </a:ext>
            </a:extLst>
          </p:cNvPr>
          <p:cNvGrpSpPr/>
          <p:nvPr/>
        </p:nvGrpSpPr>
        <p:grpSpPr>
          <a:xfrm>
            <a:off x="3048000" y="1097851"/>
            <a:ext cx="3012295" cy="3359668"/>
            <a:chOff x="3048000" y="1097851"/>
            <a:chExt cx="3012295" cy="3359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0F620C-6C8F-477E-8B92-985C0DE07CD6}"/>
                </a:ext>
              </a:extLst>
            </p:cNvPr>
            <p:cNvSpPr txBox="1"/>
            <p:nvPr/>
          </p:nvSpPr>
          <p:spPr>
            <a:xfrm>
              <a:off x="3819553" y="4088187"/>
              <a:ext cx="2240742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coordinates of a point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428430-73ED-4F3C-B333-84F6E87D00F2}"/>
                </a:ext>
              </a:extLst>
            </p:cNvPr>
            <p:cNvSpPr txBox="1"/>
            <p:nvPr/>
          </p:nvSpPr>
          <p:spPr>
            <a:xfrm>
              <a:off x="4045171" y="1097851"/>
              <a:ext cx="1980607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equation of a point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A2C4B650-01A4-4DC7-AA55-2B633780F59B}"/>
                </a:ext>
              </a:extLst>
            </p:cNvPr>
            <p:cNvSpPr/>
            <p:nvPr/>
          </p:nvSpPr>
          <p:spPr>
            <a:xfrm rot="440651">
              <a:off x="3048000" y="4098096"/>
              <a:ext cx="632229" cy="184666"/>
            </a:xfrm>
            <a:prstGeom prst="lef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E7B6F17A-85C7-411B-B3DF-9A36525D0E1F}"/>
                </a:ext>
              </a:extLst>
            </p:cNvPr>
            <p:cNvSpPr/>
            <p:nvPr/>
          </p:nvSpPr>
          <p:spPr>
            <a:xfrm rot="20617522">
              <a:off x="3174115" y="1374850"/>
              <a:ext cx="632229" cy="184666"/>
            </a:xfrm>
            <a:prstGeom prst="lef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814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36" y="-164271"/>
            <a:ext cx="4227394" cy="3304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673" y="371788"/>
            <a:ext cx="80386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Now recall that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and </a:t>
            </a:r>
            <a:r>
              <a:rPr lang="en-US" sz="2000" dirty="0" err="1"/>
              <a:t>e</a:t>
            </a:r>
            <a:r>
              <a:rPr lang="en-US" sz="2000" baseline="-25000" dirty="0" err="1"/>
              <a:t>i</a:t>
            </a:r>
            <a:r>
              <a:rPr lang="en-US" sz="2000" dirty="0"/>
              <a:t> is given by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214438" y="711200"/>
          <a:ext cx="249078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040" imgH="241200" progId="Equation.DSMT4">
                  <p:embed/>
                </p:oleObj>
              </mc:Choice>
              <mc:Fallback>
                <p:oleObj name="Equation" r:id="rId3" imgW="1346040" imgH="2412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4438" y="711200"/>
                        <a:ext cx="249078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555625" y="1341438"/>
          <a:ext cx="5260975" cy="250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44720" imgH="1358640" progId="Equation.DSMT4">
                  <p:embed/>
                </p:oleObj>
              </mc:Choice>
              <mc:Fallback>
                <p:oleObj name="Equation" r:id="rId5" imgW="2844720" imgH="135864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625" y="1341438"/>
                        <a:ext cx="5260975" cy="250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92059" y="4442898"/>
          <a:ext cx="15509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38080" imgH="241200" progId="Equation.DSMT4">
                  <p:embed/>
                </p:oleObj>
              </mc:Choice>
              <mc:Fallback>
                <p:oleObj name="Equation" r:id="rId7" imgW="83808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2059" y="4442898"/>
                        <a:ext cx="1550988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457713"/>
              </p:ext>
            </p:extLst>
          </p:nvPr>
        </p:nvGraphicFramePr>
        <p:xfrm>
          <a:off x="6513513" y="3590925"/>
          <a:ext cx="2516187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58640" imgH="939600" progId="Equation.DSMT4">
                  <p:embed/>
                </p:oleObj>
              </mc:Choice>
              <mc:Fallback>
                <p:oleObj name="Equation" r:id="rId9" imgW="1358640" imgH="939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13513" y="3590925"/>
                        <a:ext cx="2516187" cy="173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165069"/>
              </p:ext>
            </p:extLst>
          </p:nvPr>
        </p:nvGraphicFramePr>
        <p:xfrm>
          <a:off x="7297738" y="1698625"/>
          <a:ext cx="10572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71320" imgH="914400" progId="Equation.DSMT4">
                  <p:embed/>
                </p:oleObj>
              </mc:Choice>
              <mc:Fallback>
                <p:oleObj name="Equation" r:id="rId11" imgW="571320" imgH="9144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97738" y="1698625"/>
                        <a:ext cx="1057275" cy="169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718761"/>
              </p:ext>
            </p:extLst>
          </p:nvPr>
        </p:nvGraphicFramePr>
        <p:xfrm>
          <a:off x="6968405" y="5411267"/>
          <a:ext cx="150495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736560" progId="Equation.DSMT4">
                  <p:embed/>
                </p:oleObj>
              </mc:Choice>
              <mc:Fallback>
                <p:oleObj name="Equation" r:id="rId13" imgW="812520" imgH="7365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68405" y="5411267"/>
                        <a:ext cx="1504950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561574" y="1487920"/>
            <a:ext cx="2386483" cy="528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989013" y="5524500"/>
          <a:ext cx="43942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374560" imgH="279360" progId="Equation.DSMT4">
                  <p:embed/>
                </p:oleObj>
              </mc:Choice>
              <mc:Fallback>
                <p:oleObj name="Equation" r:id="rId15" imgW="2374560" imgH="27936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89013" y="5524500"/>
                        <a:ext cx="43942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F23B0-70DE-4ADA-9525-EE408D2D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96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36" y="-164271"/>
            <a:ext cx="4227394" cy="3304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673" y="371788"/>
            <a:ext cx="80386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similarly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574675" y="1382713"/>
          <a:ext cx="5918200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00400" imgH="952200" progId="Equation.DSMT4">
                  <p:embed/>
                </p:oleObj>
              </mc:Choice>
              <mc:Fallback>
                <p:oleObj name="Equation" r:id="rId3" imgW="3200400" imgH="9522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675" y="1382713"/>
                        <a:ext cx="5918200" cy="175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561574" y="1487920"/>
            <a:ext cx="2386483" cy="528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023548"/>
              </p:ext>
            </p:extLst>
          </p:nvPr>
        </p:nvGraphicFramePr>
        <p:xfrm>
          <a:off x="1196975" y="466725"/>
          <a:ext cx="43942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74560" imgH="279360" progId="Equation.DSMT4">
                  <p:embed/>
                </p:oleObj>
              </mc:Choice>
              <mc:Fallback>
                <p:oleObj name="Equation" r:id="rId5" imgW="2374560" imgH="27936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6975" y="466725"/>
                        <a:ext cx="4394200" cy="517525"/>
                      </a:xfrm>
                      <a:prstGeom prst="rect">
                        <a:avLst/>
                      </a:prstGeom>
                      <a:ln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93738" y="3732213"/>
          <a:ext cx="4767262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77960" imgH="888840" progId="Equation.DSMT4">
                  <p:embed/>
                </p:oleObj>
              </mc:Choice>
              <mc:Fallback>
                <p:oleObj name="Equation" r:id="rId7" imgW="2577960" imgH="88884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3738" y="3732213"/>
                        <a:ext cx="4767262" cy="164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62594-98B7-4EA6-A8F2-6423834B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56BED808-91C2-4C00-8871-9636A7389C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292356"/>
              </p:ext>
            </p:extLst>
          </p:nvPr>
        </p:nvGraphicFramePr>
        <p:xfrm>
          <a:off x="6513513" y="3590925"/>
          <a:ext cx="2516187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58640" imgH="939600" progId="Equation.DSMT4">
                  <p:embed/>
                </p:oleObj>
              </mc:Choice>
              <mc:Fallback>
                <p:oleObj name="Equation" r:id="rId9" imgW="1358640" imgH="939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13513" y="3590925"/>
                        <a:ext cx="2516187" cy="173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3956B42-B1D3-46C9-922B-19D10E7A8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088185"/>
              </p:ext>
            </p:extLst>
          </p:nvPr>
        </p:nvGraphicFramePr>
        <p:xfrm>
          <a:off x="7297738" y="1698625"/>
          <a:ext cx="10572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71320" imgH="914400" progId="Equation.DSMT4">
                  <p:embed/>
                </p:oleObj>
              </mc:Choice>
              <mc:Fallback>
                <p:oleObj name="Equation" r:id="rId11" imgW="571320" imgH="9144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97738" y="1698625"/>
                        <a:ext cx="1057275" cy="169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96EEA361-B106-4C96-8D7D-2D98EE6FA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954633"/>
              </p:ext>
            </p:extLst>
          </p:nvPr>
        </p:nvGraphicFramePr>
        <p:xfrm>
          <a:off x="6968405" y="5411267"/>
          <a:ext cx="150495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12520" imgH="736560" progId="Equation.DSMT4">
                  <p:embed/>
                </p:oleObj>
              </mc:Choice>
              <mc:Fallback>
                <p:oleObj name="Equation" r:id="rId13" imgW="812520" imgH="7365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68405" y="5411267"/>
                        <a:ext cx="1504950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0710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36" y="-164271"/>
            <a:ext cx="4227394" cy="3304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310" y="190918"/>
            <a:ext cx="80386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three partial derivatives will all equal zero when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three equations can be written in matrix form as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Now substitute                                  to get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Rearrange to get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Now solve for </a:t>
            </a:r>
            <a:r>
              <a:rPr lang="en-US" sz="2000" b="1" dirty="0" err="1"/>
              <a:t>x</a:t>
            </a:r>
            <a:r>
              <a:rPr lang="en-US" sz="2000" baseline="-25000" dirty="0" err="1"/>
              <a:t>opt</a:t>
            </a:r>
            <a:r>
              <a:rPr lang="en-US" sz="2000" dirty="0"/>
              <a:t> as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487488" y="720725"/>
          <a:ext cx="3217862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39880" imgH="698400" progId="Equation.DSMT4">
                  <p:embed/>
                </p:oleObj>
              </mc:Choice>
              <mc:Fallback>
                <p:oleObj name="Equation" r:id="rId3" imgW="1739880" imgH="69840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7488" y="720725"/>
                        <a:ext cx="3217862" cy="128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561574" y="1487920"/>
            <a:ext cx="2386483" cy="528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328863" y="2740025"/>
          <a:ext cx="10318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228600" progId="Equation.DSMT4">
                  <p:embed/>
                </p:oleObj>
              </mc:Choice>
              <mc:Fallback>
                <p:oleObj name="Equation" r:id="rId5" imgW="558720" imgH="2286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8863" y="2740025"/>
                        <a:ext cx="1031875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195512" y="3245217"/>
          <a:ext cx="15509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38080" imgH="241200" progId="Equation.DSMT4">
                  <p:embed/>
                </p:oleObj>
              </mc:Choice>
              <mc:Fallback>
                <p:oleObj name="Equation" r:id="rId7" imgW="838080" imgH="2412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5512" y="3245217"/>
                        <a:ext cx="1550988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1846482" y="3691305"/>
          <a:ext cx="220503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93760" imgH="279360" progId="Equation.DSMT4">
                  <p:embed/>
                </p:oleObj>
              </mc:Choice>
              <mc:Fallback>
                <p:oleObj name="Equation" r:id="rId9" imgW="1193760" imgH="27936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46482" y="3691305"/>
                        <a:ext cx="2205037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1949450" y="4837113"/>
          <a:ext cx="20415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04840" imgH="253800" progId="Equation.DSMT4">
                  <p:embed/>
                </p:oleObj>
              </mc:Choice>
              <mc:Fallback>
                <p:oleObj name="Equation" r:id="rId11" imgW="1104840" imgH="25380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49450" y="4837113"/>
                        <a:ext cx="2041525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624806" y="5907733"/>
          <a:ext cx="2439988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20480" imgH="304560" progId="Equation.DSMT4">
                  <p:embed/>
                </p:oleObj>
              </mc:Choice>
              <mc:Fallback>
                <p:oleObj name="Equation" r:id="rId13" imgW="1320480" imgH="30456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24806" y="5907733"/>
                        <a:ext cx="2439988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B3AC8-F160-4AAC-8837-49721019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7014D81-9142-451F-8E5F-AC15A4F0B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98868"/>
              </p:ext>
            </p:extLst>
          </p:nvPr>
        </p:nvGraphicFramePr>
        <p:xfrm>
          <a:off x="7363845" y="-20638"/>
          <a:ext cx="857361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20560" imgH="939600" progId="Equation.DSMT4">
                  <p:embed/>
                </p:oleObj>
              </mc:Choice>
              <mc:Fallback>
                <p:oleObj name="Equation" r:id="rId15" imgW="520560" imgH="9396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5C882A6-0A03-47CA-9695-27903388A0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63845" y="-20638"/>
                        <a:ext cx="857361" cy="154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FB06496-4D72-45CF-A56A-4865DE780C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292356"/>
              </p:ext>
            </p:extLst>
          </p:nvPr>
        </p:nvGraphicFramePr>
        <p:xfrm>
          <a:off x="6513513" y="3590925"/>
          <a:ext cx="2516187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358640" imgH="939600" progId="Equation.DSMT4">
                  <p:embed/>
                </p:oleObj>
              </mc:Choice>
              <mc:Fallback>
                <p:oleObj name="Equation" r:id="rId17" imgW="1358640" imgH="939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13513" y="3590925"/>
                        <a:ext cx="2516187" cy="173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7EF4B6E2-86A9-45B4-9280-14B1901C5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088185"/>
              </p:ext>
            </p:extLst>
          </p:nvPr>
        </p:nvGraphicFramePr>
        <p:xfrm>
          <a:off x="7297738" y="1698625"/>
          <a:ext cx="10572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571320" imgH="914400" progId="Equation.DSMT4">
                  <p:embed/>
                </p:oleObj>
              </mc:Choice>
              <mc:Fallback>
                <p:oleObj name="Equation" r:id="rId19" imgW="571320" imgH="9144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297738" y="1698625"/>
                        <a:ext cx="1057275" cy="169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D7946D19-0903-416B-A9C4-62747E675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954633"/>
              </p:ext>
            </p:extLst>
          </p:nvPr>
        </p:nvGraphicFramePr>
        <p:xfrm>
          <a:off x="6968405" y="5411267"/>
          <a:ext cx="150495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812520" imgH="736560" progId="Equation.DSMT4">
                  <p:embed/>
                </p:oleObj>
              </mc:Choice>
              <mc:Fallback>
                <p:oleObj name="Equation" r:id="rId21" imgW="812520" imgH="7365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968405" y="5411267"/>
                        <a:ext cx="1504950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4829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2045FD-FEDF-41BD-A2CD-FF69B4EE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36" y="-164271"/>
            <a:ext cx="4227394" cy="33043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651D1-1E6D-4E3A-824B-02025419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11D03E-91DE-4644-808C-B01799B8D3AE}"/>
              </a:ext>
            </a:extLst>
          </p:cNvPr>
          <p:cNvSpPr/>
          <p:nvPr/>
        </p:nvSpPr>
        <p:spPr>
          <a:xfrm>
            <a:off x="6561574" y="1487920"/>
            <a:ext cx="2386483" cy="528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1CE5D9-C945-4977-BA91-6E8CBD743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250005"/>
              </p:ext>
            </p:extLst>
          </p:nvPr>
        </p:nvGraphicFramePr>
        <p:xfrm>
          <a:off x="6513513" y="3590925"/>
          <a:ext cx="2516187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640" imgH="939600" progId="Equation.DSMT4">
                  <p:embed/>
                </p:oleObj>
              </mc:Choice>
              <mc:Fallback>
                <p:oleObj name="Equation" r:id="rId3" imgW="1358640" imgH="93960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BFB06496-4D72-45CF-A56A-4865DE780C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13513" y="3590925"/>
                        <a:ext cx="2516187" cy="173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A51D1D6-FA9D-48A2-AB0E-CB8895EC4A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157379"/>
              </p:ext>
            </p:extLst>
          </p:nvPr>
        </p:nvGraphicFramePr>
        <p:xfrm>
          <a:off x="7297738" y="1698625"/>
          <a:ext cx="10572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1320" imgH="914400" progId="Equation.DSMT4">
                  <p:embed/>
                </p:oleObj>
              </mc:Choice>
              <mc:Fallback>
                <p:oleObj name="Equation" r:id="rId5" imgW="571320" imgH="9144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7EF4B6E2-86A9-45B4-9280-14B1901C5F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97738" y="1698625"/>
                        <a:ext cx="1057275" cy="169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CF06144-1F62-48DA-AB2E-54EA51E73F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604512"/>
              </p:ext>
            </p:extLst>
          </p:nvPr>
        </p:nvGraphicFramePr>
        <p:xfrm>
          <a:off x="6968405" y="5411267"/>
          <a:ext cx="150495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12520" imgH="736560" progId="Equation.DSMT4">
                  <p:embed/>
                </p:oleObj>
              </mc:Choice>
              <mc:Fallback>
                <p:oleObj name="Equation" r:id="rId7" imgW="812520" imgH="73656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D7946D19-0903-416B-A9C4-62747E6753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68405" y="5411267"/>
                        <a:ext cx="1504950" cy="136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A27A2B6-F34F-4E0A-9805-C11BC8091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116136"/>
              </p:ext>
            </p:extLst>
          </p:nvPr>
        </p:nvGraphicFramePr>
        <p:xfrm>
          <a:off x="993195" y="493132"/>
          <a:ext cx="3578805" cy="82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20480" imgH="304560" progId="Equation.DSMT4">
                  <p:embed/>
                </p:oleObj>
              </mc:Choice>
              <mc:Fallback>
                <p:oleObj name="Equation" r:id="rId9" imgW="1320480" imgH="30456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3195" y="493132"/>
                        <a:ext cx="3578805" cy="8219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D1E935-E714-4043-87DC-E0ACB7D57F03}"/>
              </a:ext>
            </a:extLst>
          </p:cNvPr>
          <p:cNvSpPr txBox="1"/>
          <p:nvPr/>
        </p:nvSpPr>
        <p:spPr>
          <a:xfrm>
            <a:off x="788987" y="3061037"/>
            <a:ext cx="328474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suppose we have 22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matrix </a:t>
            </a:r>
            <a:r>
              <a:rPr lang="en-US" sz="2000" b="1" dirty="0"/>
              <a:t>A</a:t>
            </a:r>
            <a:r>
              <a:rPr lang="en-US" sz="2000" dirty="0"/>
              <a:t> is 22</a:t>
            </a:r>
            <a:r>
              <a:rPr lang="en-US" sz="2000" dirty="0">
                <a:sym typeface="Symbol" panose="05050102010706020507" pitchFamily="18" charset="2"/>
              </a:rPr>
              <a:t>3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the vector </a:t>
            </a:r>
            <a:r>
              <a:rPr lang="en-US" sz="2000" b="1" dirty="0">
                <a:sym typeface="Symbol" panose="05050102010706020507" pitchFamily="18" charset="2"/>
              </a:rPr>
              <a:t>b</a:t>
            </a:r>
            <a:r>
              <a:rPr lang="en-US" sz="2000" dirty="0">
                <a:sym typeface="Symbol" panose="05050102010706020507" pitchFamily="18" charset="2"/>
              </a:rPr>
              <a:t> is 221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</a:t>
            </a:r>
            <a:r>
              <a:rPr lang="en-US" sz="2000" baseline="30000" dirty="0"/>
              <a:t>T</a:t>
            </a:r>
            <a:r>
              <a:rPr lang="en-US" sz="2000" dirty="0"/>
              <a:t> is 3</a:t>
            </a:r>
            <a:r>
              <a:rPr lang="en-US" sz="2000" dirty="0">
                <a:sym typeface="Symbol" panose="05050102010706020507" pitchFamily="18" charset="2"/>
              </a:rPr>
              <a:t>22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ym typeface="Symbol" panose="05050102010706020507" pitchFamily="18" charset="2"/>
              </a:rPr>
              <a:t>A</a:t>
            </a:r>
            <a:r>
              <a:rPr lang="en-US" sz="2000" baseline="30000" dirty="0">
                <a:sym typeface="Symbol" panose="05050102010706020507" pitchFamily="18" charset="2"/>
              </a:rPr>
              <a:t>T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="1" dirty="0">
                <a:sym typeface="Symbol" panose="05050102010706020507" pitchFamily="18" charset="2"/>
              </a:rPr>
              <a:t>A</a:t>
            </a:r>
            <a:r>
              <a:rPr lang="en-US" sz="2000" dirty="0">
                <a:sym typeface="Symbol" panose="05050102010706020507" pitchFamily="18" charset="2"/>
              </a:rPr>
              <a:t>  is 33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ym typeface="Symbol" panose="05050102010706020507" pitchFamily="18" charset="2"/>
              </a:rPr>
              <a:t>A</a:t>
            </a:r>
            <a:r>
              <a:rPr lang="en-US" sz="2000" baseline="30000" dirty="0">
                <a:sym typeface="Symbol" panose="05050102010706020507" pitchFamily="18" charset="2"/>
              </a:rPr>
              <a:t>T</a:t>
            </a: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b="1" dirty="0">
                <a:sym typeface="Symbol" panose="05050102010706020507" pitchFamily="18" charset="2"/>
              </a:rPr>
              <a:t>b</a:t>
            </a:r>
            <a:r>
              <a:rPr lang="en-US" sz="2000" dirty="0">
                <a:sym typeface="Symbol" panose="05050102010706020507" pitchFamily="18" charset="2"/>
              </a:rPr>
              <a:t> is 31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ym typeface="Symbol" panose="05050102010706020507" pitchFamily="18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Symbol" panose="05050102010706020507" pitchFamily="18" charset="2"/>
              </a:rPr>
              <a:t>and finally, </a:t>
            </a:r>
            <a:r>
              <a:rPr lang="en-US" sz="2000" b="1" dirty="0" err="1">
                <a:sym typeface="Symbol" panose="05050102010706020507" pitchFamily="18" charset="2"/>
              </a:rPr>
              <a:t>x</a:t>
            </a:r>
            <a:r>
              <a:rPr lang="en-US" sz="2000" baseline="-25000" dirty="0" err="1">
                <a:sym typeface="Symbol" panose="05050102010706020507" pitchFamily="18" charset="2"/>
              </a:rPr>
              <a:t>opt</a:t>
            </a:r>
            <a:r>
              <a:rPr lang="en-US" sz="2000" dirty="0">
                <a:sym typeface="Symbol" panose="05050102010706020507" pitchFamily="18" charset="2"/>
              </a:rPr>
              <a:t> is 31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516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59669" cy="3979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r="1"/>
          <a:stretch/>
        </p:blipFill>
        <p:spPr>
          <a:xfrm>
            <a:off x="3391318" y="2783394"/>
            <a:ext cx="5674981" cy="39185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60E34-E6AD-4DB3-9C2E-C0BF2550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7214E-3186-48F5-8DD1-3D697905F6AE}"/>
              </a:ext>
            </a:extLst>
          </p:cNvPr>
          <p:cNvSpPr txBox="1"/>
          <p:nvPr/>
        </p:nvSpPr>
        <p:spPr>
          <a:xfrm>
            <a:off x="533400" y="4367412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719,849 points</a:t>
            </a:r>
          </a:p>
        </p:txBody>
      </p:sp>
    </p:spTree>
    <p:extLst>
      <p:ext uri="{BB962C8B-B14F-4D97-AF65-F5344CB8AC3E}">
        <p14:creationId xmlns:p14="http://schemas.microsoft.com/office/powerpoint/2010/main" val="208863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4" y="0"/>
            <a:ext cx="8849515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D4C62-AC8F-4A61-A4EB-E78C9E31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D090DD-68AC-4791-92A0-87A5780D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36</a:t>
            </a:fld>
            <a:endParaRPr lang="en-US"/>
          </a:p>
        </p:txBody>
      </p:sp>
      <p:pic>
        <p:nvPicPr>
          <p:cNvPr id="3" name="210111_solar_park_points">
            <a:hlinkClick r:id="" action="ppaction://media"/>
            <a:extLst>
              <a:ext uri="{FF2B5EF4-FFF2-40B4-BE49-F238E27FC236}">
                <a16:creationId xmlns:a16="http://schemas.microsoft.com/office/drawing/2014/main" id="{40AC637E-F3DB-4998-A7AF-7B0E642B3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8438"/>
            <a:ext cx="9144000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2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est_fit_planes_1m_by_1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325" y="857250"/>
            <a:ext cx="699135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837" y="205991"/>
            <a:ext cx="357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cells with 30 or more points in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2C222-3BDC-4817-9EFA-90D04B1D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1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9E53CB-1543-4EF6-8175-46EF4B37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CC6A6-0F20-4811-B85C-71F01EF31126}"/>
              </a:ext>
            </a:extLst>
          </p:cNvPr>
          <p:cNvSpPr txBox="1"/>
          <p:nvPr/>
        </p:nvSpPr>
        <p:spPr>
          <a:xfrm>
            <a:off x="762000" y="701675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Problem:  What if the ‘best fit plane’ passes through the origin?  Then D</a:t>
            </a:r>
            <a:r>
              <a:rPr lang="en-US" sz="2000" baseline="-25000" dirty="0"/>
              <a:t>O</a:t>
            </a:r>
            <a:r>
              <a:rPr lang="en-US" sz="2000" dirty="0"/>
              <a:t> should be 0, but we set it equal to 1.</a:t>
            </a:r>
          </a:p>
        </p:txBody>
      </p:sp>
    </p:spTree>
    <p:extLst>
      <p:ext uri="{BB962C8B-B14F-4D97-AF65-F5344CB8AC3E}">
        <p14:creationId xmlns:p14="http://schemas.microsoft.com/office/powerpoint/2010/main" val="1862723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512330"/>
              </p:ext>
            </p:extLst>
          </p:nvPr>
        </p:nvGraphicFramePr>
        <p:xfrm>
          <a:off x="838200" y="1397000"/>
          <a:ext cx="746760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homogeneous</a:t>
                      </a:r>
                    </a:p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misc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(w ; x, y, 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; L, L, 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 </a:t>
                      </a:r>
                      <a:r>
                        <a:rPr lang="en-US" b="0" dirty="0"/>
                        <a:t>w</a:t>
                      </a:r>
                      <a:r>
                        <a:rPr lang="en-US" b="0" baseline="0" dirty="0"/>
                        <a:t> = </a:t>
                      </a:r>
                      <a:r>
                        <a:rPr lang="en-US" b="1" baseline="0" dirty="0"/>
                        <a:t>S</a:t>
                      </a:r>
                      <a:r>
                        <a:rPr lang="en-US" b="0" baseline="-25000" dirty="0"/>
                        <a:t>O</a:t>
                      </a:r>
                      <a:endParaRPr lang="en-US" b="0" baseline="0" dirty="0"/>
                    </a:p>
                    <a:p>
                      <a:r>
                        <a:rPr lang="en-US" b="0" baseline="0" dirty="0"/>
                        <a:t>where </a:t>
                      </a:r>
                      <a:r>
                        <a:rPr lang="en-US" b="1" baseline="0" dirty="0"/>
                        <a:t>S</a:t>
                      </a:r>
                      <a:r>
                        <a:rPr lang="en-US" b="0" baseline="-25000" dirty="0"/>
                        <a:t>O</a:t>
                      </a:r>
                      <a:r>
                        <a:rPr lang="en-US" b="0" baseline="0" dirty="0"/>
                        <a:t> = x</a:t>
                      </a:r>
                      <a:r>
                        <a:rPr lang="en-US" b="1" baseline="0" dirty="0"/>
                        <a:t>i</a:t>
                      </a:r>
                      <a:r>
                        <a:rPr lang="en-US" b="0" baseline="0" dirty="0"/>
                        <a:t> + </a:t>
                      </a:r>
                      <a:r>
                        <a:rPr lang="en-US" b="0" baseline="0" dirty="0" err="1"/>
                        <a:t>y</a:t>
                      </a:r>
                      <a:r>
                        <a:rPr lang="en-US" b="1" baseline="0" dirty="0" err="1"/>
                        <a:t>j</a:t>
                      </a:r>
                      <a:r>
                        <a:rPr lang="en-US" b="0" baseline="0" dirty="0"/>
                        <a:t> + </a:t>
                      </a:r>
                      <a:r>
                        <a:rPr lang="en-US" b="0" baseline="0" dirty="0" err="1"/>
                        <a:t>z</a:t>
                      </a:r>
                      <a:r>
                        <a:rPr lang="en-US" b="1" baseline="0" dirty="0" err="1"/>
                        <a:t>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Symbol"/>
                        </a:rPr>
                        <a:t></a:t>
                      </a:r>
                      <a:r>
                        <a:rPr lang="en-US" b="0" baseline="30000" dirty="0">
                          <a:latin typeface="+mn-lt"/>
                          <a:cs typeface="Symath"/>
                        </a:rPr>
                        <a:t>3</a:t>
                      </a:r>
                      <a:r>
                        <a:rPr lang="en-US" b="0" baseline="0" dirty="0">
                          <a:latin typeface="+mn-lt"/>
                          <a:cs typeface="Symath"/>
                        </a:rPr>
                        <a:t> points in 3D space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[D</a:t>
                      </a:r>
                      <a:r>
                        <a:rPr lang="en-US" baseline="-25000" dirty="0"/>
                        <a:t>O</a:t>
                      </a:r>
                      <a:r>
                        <a:rPr lang="en-US" baseline="0" dirty="0"/>
                        <a:t> ; A, B, C]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 L  ;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ym typeface="Symbol"/>
                        </a:rPr>
                        <a:t> </a:t>
                      </a:r>
                      <a:r>
                        <a:rPr lang="en-US" b="1" baseline="0" dirty="0">
                          <a:sym typeface="Symbol"/>
                        </a:rPr>
                        <a:t>S</a:t>
                      </a:r>
                      <a:r>
                        <a:rPr lang="en-US" b="0" baseline="0" dirty="0">
                          <a:sym typeface="Symbol"/>
                        </a:rPr>
                        <a:t> + D</a:t>
                      </a:r>
                      <a:r>
                        <a:rPr lang="en-US" b="0" baseline="-25000" dirty="0">
                          <a:sym typeface="Symbol"/>
                        </a:rPr>
                        <a:t>O</a:t>
                      </a:r>
                      <a:r>
                        <a:rPr lang="en-US" b="0" baseline="0" dirty="0">
                          <a:sym typeface="Symbol"/>
                        </a:rPr>
                        <a:t> =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sym typeface="Symbol"/>
                        </a:rPr>
                        <a:t>where </a:t>
                      </a:r>
                      <a:r>
                        <a:rPr lang="en-US" b="1" baseline="0" dirty="0">
                          <a:sym typeface="Symbol"/>
                        </a:rPr>
                        <a:t>S</a:t>
                      </a:r>
                      <a:r>
                        <a:rPr lang="en-US" b="0" baseline="0" dirty="0">
                          <a:sym typeface="Symbol"/>
                        </a:rPr>
                        <a:t> = A</a:t>
                      </a:r>
                      <a:r>
                        <a:rPr lang="en-US" b="1" baseline="0" dirty="0">
                          <a:sym typeface="Symbol"/>
                        </a:rPr>
                        <a:t>i</a:t>
                      </a:r>
                      <a:r>
                        <a:rPr lang="en-US" b="0" baseline="0" dirty="0">
                          <a:sym typeface="Symbol"/>
                        </a:rPr>
                        <a:t> + </a:t>
                      </a:r>
                      <a:r>
                        <a:rPr lang="en-US" b="0" baseline="0" dirty="0" err="1">
                          <a:sym typeface="Symbol"/>
                        </a:rPr>
                        <a:t>B</a:t>
                      </a:r>
                      <a:r>
                        <a:rPr lang="en-US" b="1" baseline="0" dirty="0" err="1">
                          <a:sym typeface="Symbol"/>
                        </a:rPr>
                        <a:t>j</a:t>
                      </a:r>
                      <a:r>
                        <a:rPr lang="en-US" b="0" baseline="0" dirty="0">
                          <a:sym typeface="Symbol"/>
                        </a:rPr>
                        <a:t> + C</a:t>
                      </a:r>
                      <a:r>
                        <a:rPr lang="en-US" b="1" baseline="0" dirty="0">
                          <a:sym typeface="Symbol"/>
                        </a:rPr>
                        <a:t>k</a:t>
                      </a:r>
                      <a:endParaRPr lang="en-US" b="1" dirty="0"/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ym typeface="Symbol"/>
                        </a:rPr>
                        <a:t></a:t>
                      </a:r>
                      <a:r>
                        <a:rPr lang="en-US" b="0" baseline="30000" dirty="0">
                          <a:sym typeface="Symbol"/>
                        </a:rPr>
                        <a:t>3</a:t>
                      </a:r>
                      <a:r>
                        <a:rPr lang="en-US" b="0" baseline="0" dirty="0">
                          <a:sym typeface="Symbol"/>
                        </a:rPr>
                        <a:t> planes in 3D space</a:t>
                      </a:r>
                    </a:p>
                    <a:p>
                      <a:endParaRPr lang="en-US" b="0" baseline="0" dirty="0">
                        <a:sym typeface="Symbol"/>
                      </a:endParaRP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833185"/>
              </p:ext>
            </p:extLst>
          </p:nvPr>
        </p:nvGraphicFramePr>
        <p:xfrm>
          <a:off x="6316663" y="2971800"/>
          <a:ext cx="93186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393480" progId="Equation.DSMT4">
                  <p:embed/>
                </p:oleObj>
              </mc:Choice>
              <mc:Fallback>
                <p:oleObj name="Equation" r:id="rId2" imgW="685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6663" y="2971800"/>
                        <a:ext cx="931862" cy="53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900" y="838200"/>
            <a:ext cx="5664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25" y="879475"/>
            <a:ext cx="7931150" cy="509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b="14910"/>
          <a:stretch/>
        </p:blipFill>
        <p:spPr bwMode="auto">
          <a:xfrm>
            <a:off x="3962169" y="609362"/>
            <a:ext cx="5194300" cy="441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09600"/>
            <a:ext cx="4876800" cy="426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304800"/>
            <a:ext cx="43527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line can be defined by two points, </a:t>
            </a:r>
            <a:r>
              <a:rPr lang="en-US" b="1" dirty="0"/>
              <a:t>r</a:t>
            </a:r>
            <a:r>
              <a:rPr lang="en-US" b="1" baseline="-25000" dirty="0"/>
              <a:t>1</a:t>
            </a:r>
            <a:r>
              <a:rPr lang="en-US" dirty="0"/>
              <a:t> and </a:t>
            </a:r>
            <a:r>
              <a:rPr lang="en-US" b="1" dirty="0"/>
              <a:t>r</a:t>
            </a:r>
            <a:r>
              <a:rPr lang="en-US" baseline="-25000" dirty="0"/>
              <a:t>2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</a:t>
            </a:r>
            <a:r>
              <a:rPr lang="en-US" dirty="0"/>
              <a:t> = </a:t>
            </a:r>
            <a:r>
              <a:rPr lang="en-US" b="1" dirty="0"/>
              <a:t>r</a:t>
            </a:r>
            <a:r>
              <a:rPr lang="en-US" baseline="-25000" dirty="0"/>
              <a:t>2</a:t>
            </a:r>
            <a:r>
              <a:rPr lang="en-US" dirty="0"/>
              <a:t> – </a:t>
            </a:r>
            <a:r>
              <a:rPr lang="en-US" b="1" dirty="0"/>
              <a:t>r</a:t>
            </a:r>
            <a:r>
              <a:rPr lang="en-US" baseline="-25000" dirty="0"/>
              <a:t>1</a:t>
            </a:r>
            <a:r>
              <a:rPr lang="en-US" dirty="0"/>
              <a:t>    (dimensionless direction vector)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 –</a:t>
            </a:r>
            <a:r>
              <a:rPr lang="en-US" b="1" dirty="0"/>
              <a:t>r</a:t>
            </a:r>
            <a:r>
              <a:rPr lang="en-US" baseline="-25000" dirty="0"/>
              <a:t>1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 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 = </a:t>
            </a:r>
            <a:r>
              <a:rPr lang="en-US" b="1" dirty="0">
                <a:sym typeface="Symbol"/>
              </a:rPr>
              <a:t>0</a:t>
            </a:r>
            <a:endParaRPr lang="en-US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r>
              <a:rPr lang="en-US" b="1" dirty="0">
                <a:sym typeface="Symbol"/>
              </a:rPr>
              <a:t>r</a:t>
            </a:r>
            <a:r>
              <a:rPr lang="en-US" dirty="0">
                <a:sym typeface="Symbol"/>
              </a:rPr>
              <a:t>  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 = </a:t>
            </a:r>
            <a:r>
              <a:rPr lang="en-US" b="1" dirty="0">
                <a:sym typeface="Symbol"/>
              </a:rPr>
              <a:t>r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  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 </a:t>
            </a:r>
          </a:p>
          <a:p>
            <a:endParaRPr lang="en-US" b="1" dirty="0">
              <a:sym typeface="Symbo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F4AC9-F3B0-4DBE-BA2B-272F88361CE0}"/>
              </a:ext>
            </a:extLst>
          </p:cNvPr>
          <p:cNvSpPr txBox="1"/>
          <p:nvPr/>
        </p:nvSpPr>
        <p:spPr>
          <a:xfrm>
            <a:off x="267140" y="2890123"/>
            <a:ext cx="46096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let </a:t>
            </a:r>
            <a:r>
              <a:rPr lang="en-US" b="1" dirty="0">
                <a:sym typeface="Symbol"/>
              </a:rPr>
              <a:t>S</a:t>
            </a:r>
            <a:r>
              <a:rPr lang="en-US" baseline="-25000" dirty="0">
                <a:sym typeface="Symbol"/>
              </a:rPr>
              <a:t>OL</a:t>
            </a:r>
            <a:r>
              <a:rPr lang="en-US" dirty="0">
                <a:sym typeface="Symbol"/>
              </a:rPr>
              <a:t> =  </a:t>
            </a:r>
            <a:r>
              <a:rPr lang="en-US" b="1" dirty="0">
                <a:sym typeface="Symbol"/>
              </a:rPr>
              <a:t>r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  </a:t>
            </a:r>
            <a:r>
              <a:rPr lang="en-US" b="1" dirty="0">
                <a:sym typeface="Symbol"/>
              </a:rPr>
              <a:t>S  </a:t>
            </a:r>
            <a:r>
              <a:rPr lang="en-US" dirty="0">
                <a:sym typeface="Symbol"/>
              </a:rPr>
              <a:t>(units of length) </a:t>
            </a:r>
          </a:p>
          <a:p>
            <a:endParaRPr lang="en-US" dirty="0"/>
          </a:p>
          <a:p>
            <a:r>
              <a:rPr lang="en-US" dirty="0"/>
              <a:t>then</a:t>
            </a:r>
          </a:p>
          <a:p>
            <a:endParaRPr lang="en-US" dirty="0"/>
          </a:p>
          <a:p>
            <a:r>
              <a:rPr lang="en-US" b="1" dirty="0">
                <a:sym typeface="Symbol"/>
              </a:rPr>
              <a:t>r</a:t>
            </a:r>
            <a:r>
              <a:rPr lang="en-US" dirty="0">
                <a:sym typeface="Symbol"/>
              </a:rPr>
              <a:t>  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 = </a:t>
            </a:r>
            <a:r>
              <a:rPr lang="en-US" b="1" dirty="0">
                <a:sym typeface="Symbol"/>
              </a:rPr>
              <a:t>S</a:t>
            </a:r>
            <a:r>
              <a:rPr lang="en-US" baseline="-25000" dirty="0">
                <a:sym typeface="Symbol"/>
              </a:rPr>
              <a:t>OL</a:t>
            </a:r>
            <a:r>
              <a:rPr lang="en-US" dirty="0">
                <a:sym typeface="Symbol"/>
              </a:rPr>
              <a:t>   is the equation of the line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where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{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 ; </a:t>
            </a:r>
            <a:r>
              <a:rPr lang="en-US" b="1" dirty="0">
                <a:sym typeface="Symbol"/>
              </a:rPr>
              <a:t>S</a:t>
            </a:r>
            <a:r>
              <a:rPr lang="en-US" baseline="-25000" dirty="0">
                <a:sym typeface="Symbol"/>
              </a:rPr>
              <a:t>OL</a:t>
            </a:r>
            <a:r>
              <a:rPr lang="en-US" dirty="0">
                <a:sym typeface="Symbol"/>
              </a:rPr>
              <a:t>}   are the Plücker coordinates of the line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Note that 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latin typeface="MaplePi" panose="02000500070000020004" pitchFamily="2" charset="0"/>
                <a:sym typeface="Symbol"/>
              </a:rPr>
              <a:t>· </a:t>
            </a:r>
            <a:r>
              <a:rPr lang="en-US" b="1" dirty="0">
                <a:sym typeface="Symbol"/>
              </a:rPr>
              <a:t>S</a:t>
            </a:r>
            <a:r>
              <a:rPr lang="en-US" baseline="-25000" dirty="0">
                <a:latin typeface="MaplePi" panose="02000500070000020004" pitchFamily="2" charset="0"/>
                <a:sym typeface="Symbol"/>
              </a:rPr>
              <a:t>O</a:t>
            </a:r>
            <a:r>
              <a:rPr lang="en-US" baseline="-25000" dirty="0">
                <a:sym typeface="Symbol"/>
              </a:rPr>
              <a:t>L</a:t>
            </a:r>
            <a:r>
              <a:rPr lang="en-US" dirty="0">
                <a:sym typeface="Symbol"/>
              </a:rPr>
              <a:t> = 0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6" y="1490914"/>
            <a:ext cx="7477125" cy="51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2057400"/>
            <a:ext cx="4371975" cy="1457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3429000"/>
            <a:ext cx="2400300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50" y="5334000"/>
            <a:ext cx="4457700" cy="1400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69380"/>
            <a:ext cx="5208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given: </a:t>
            </a:r>
            <a:r>
              <a:rPr lang="en-US" sz="2400" b="1" dirty="0"/>
              <a:t>S</a:t>
            </a:r>
            <a:r>
              <a:rPr lang="en-US" sz="2400" dirty="0"/>
              <a:t> = L</a:t>
            </a:r>
            <a:r>
              <a:rPr lang="en-US" sz="2400" b="1" dirty="0"/>
              <a:t>i</a:t>
            </a:r>
            <a:r>
              <a:rPr lang="en-US" sz="2400" dirty="0"/>
              <a:t> + </a:t>
            </a:r>
            <a:r>
              <a:rPr lang="en-US" sz="2400" dirty="0" err="1"/>
              <a:t>M</a:t>
            </a:r>
            <a:r>
              <a:rPr lang="en-US" sz="2400" b="1" dirty="0" err="1"/>
              <a:t>j</a:t>
            </a:r>
            <a:r>
              <a:rPr lang="en-US" sz="2400" dirty="0"/>
              <a:t> + </a:t>
            </a:r>
            <a:r>
              <a:rPr lang="en-US" sz="2400" dirty="0" err="1"/>
              <a:t>N</a:t>
            </a:r>
            <a:r>
              <a:rPr lang="en-US" sz="2400" b="1" dirty="0" err="1"/>
              <a:t>k</a:t>
            </a:r>
            <a:r>
              <a:rPr lang="en-US" sz="2400" dirty="0"/>
              <a:t> , </a:t>
            </a:r>
            <a:r>
              <a:rPr lang="en-US" sz="2400" b="1" dirty="0"/>
              <a:t>S</a:t>
            </a:r>
            <a:r>
              <a:rPr lang="en-US" sz="2400" baseline="-25000" dirty="0"/>
              <a:t>OL</a:t>
            </a:r>
            <a:r>
              <a:rPr lang="en-US" sz="2400" dirty="0"/>
              <a:t> = P</a:t>
            </a:r>
            <a:r>
              <a:rPr lang="en-US" sz="2400" b="1" dirty="0"/>
              <a:t>i</a:t>
            </a:r>
            <a:r>
              <a:rPr lang="en-US" sz="2400" dirty="0"/>
              <a:t> + </a:t>
            </a:r>
            <a:r>
              <a:rPr lang="en-US" sz="2400" dirty="0" err="1"/>
              <a:t>Q</a:t>
            </a:r>
            <a:r>
              <a:rPr lang="en-US" sz="2400" b="1" dirty="0" err="1"/>
              <a:t>j</a:t>
            </a:r>
            <a:r>
              <a:rPr lang="en-US" sz="2400" dirty="0"/>
              <a:t> + </a:t>
            </a:r>
            <a:r>
              <a:rPr lang="en-US" sz="2400" dirty="0" err="1"/>
              <a:t>R</a:t>
            </a:r>
            <a:r>
              <a:rPr lang="en-US" sz="2400" b="1" dirty="0" err="1"/>
              <a:t>k</a:t>
            </a:r>
            <a:endParaRPr lang="en-US" sz="2400" dirty="0"/>
          </a:p>
          <a:p>
            <a:r>
              <a:rPr lang="en-US" sz="2400" dirty="0"/>
              <a:t>find: a point on the line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2F345-83F3-45EA-9709-19F02C872883}"/>
              </a:ext>
            </a:extLst>
          </p:cNvPr>
          <p:cNvSpPr txBox="1"/>
          <p:nvPr/>
        </p:nvSpPr>
        <p:spPr>
          <a:xfrm>
            <a:off x="3371850" y="93200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ym typeface="Symbol"/>
              </a:rPr>
              <a:t>r</a:t>
            </a:r>
            <a:r>
              <a:rPr lang="en-US" sz="2800" dirty="0">
                <a:sym typeface="Symbol"/>
              </a:rPr>
              <a:t>  </a:t>
            </a:r>
            <a:r>
              <a:rPr lang="en-US" sz="2800" b="1" dirty="0">
                <a:sym typeface="Symbol"/>
              </a:rPr>
              <a:t>S</a:t>
            </a:r>
            <a:r>
              <a:rPr lang="en-US" sz="2800" dirty="0">
                <a:sym typeface="Symbol"/>
              </a:rPr>
              <a:t> = </a:t>
            </a:r>
            <a:r>
              <a:rPr lang="en-US" sz="2800" b="1" dirty="0">
                <a:sym typeface="Symbol"/>
              </a:rPr>
              <a:t>S</a:t>
            </a:r>
            <a:r>
              <a:rPr lang="en-US" sz="2800" baseline="-25000" dirty="0">
                <a:sym typeface="Symbol"/>
              </a:rPr>
              <a:t>OL</a:t>
            </a:r>
            <a:r>
              <a:rPr lang="en-US" sz="2800" dirty="0">
                <a:sym typeface="Symbol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3384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"/>
            <a:ext cx="7105650" cy="631792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130741"/>
              </p:ext>
            </p:extLst>
          </p:nvPr>
        </p:nvGraphicFramePr>
        <p:xfrm>
          <a:off x="4343400" y="304800"/>
          <a:ext cx="447833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55800" imgH="203040" progId="Equation.DSMT4">
                  <p:embed/>
                </p:oleObj>
              </mc:Choice>
              <mc:Fallback>
                <p:oleObj name="Equation" r:id="rId3" imgW="275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3400" y="304800"/>
                        <a:ext cx="4478338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36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304800"/>
            <a:ext cx="40386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69072"/>
            <a:ext cx="6872715" cy="4770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   given: {4, 3, 1 ; 2, -2, -2},    find: a point on the line</a:t>
            </a:r>
          </a:p>
        </p:txBody>
      </p:sp>
      <p:sp>
        <p:nvSpPr>
          <p:cNvPr id="4" name="Left Brace 3"/>
          <p:cNvSpPr/>
          <p:nvPr/>
        </p:nvSpPr>
        <p:spPr>
          <a:xfrm rot="16200000">
            <a:off x="2005350" y="517176"/>
            <a:ext cx="180300" cy="838200"/>
          </a:xfrm>
          <a:prstGeom prst="lef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3150030" y="524985"/>
            <a:ext cx="180300" cy="838200"/>
          </a:xfrm>
          <a:prstGeom prst="lef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9135" y="1036223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dimensionless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1043283"/>
            <a:ext cx="621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meters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9CFBB18-1F0B-433F-BF39-EE66ACB92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31364"/>
              </p:ext>
            </p:extLst>
          </p:nvPr>
        </p:nvGraphicFramePr>
        <p:xfrm>
          <a:off x="1457546" y="1537010"/>
          <a:ext cx="5887609" cy="448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55800" imgH="2095200" progId="Equation.DSMT4">
                  <p:embed/>
                </p:oleObj>
              </mc:Choice>
              <mc:Fallback>
                <p:oleObj name="Equation" r:id="rId2" imgW="2755800" imgH="2095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57546" y="1537010"/>
                        <a:ext cx="5887609" cy="4480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7597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6850" y="860425"/>
            <a:ext cx="6210300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609600"/>
            <a:ext cx="6135624" cy="4294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04800"/>
            <a:ext cx="1768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  <a:r>
              <a:rPr lang="en-US" b="1" dirty="0"/>
              <a:t>S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</a:t>
            </a:r>
            <a:r>
              <a:rPr lang="en-US" dirty="0"/>
              <a:t>}</a:t>
            </a:r>
          </a:p>
          <a:p>
            <a:r>
              <a:rPr lang="en-US" dirty="0"/>
              <a:t>{L, M, N ; P, Q, R}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76600" y="5597465"/>
            <a:ext cx="5084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1.7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2634021"/>
            <a:ext cx="3620729" cy="362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04800" y="348734"/>
            <a:ext cx="6475427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ym typeface="Symbol"/>
              </a:rPr>
              <a:t>Given the coordinates of a line, i.e. {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 ; </a:t>
            </a:r>
            <a:r>
              <a:rPr lang="en-US" b="1" dirty="0">
                <a:sym typeface="Symbol"/>
              </a:rPr>
              <a:t>S</a:t>
            </a:r>
            <a:r>
              <a:rPr lang="en-US" baseline="-25000" dirty="0">
                <a:sym typeface="Symbol"/>
              </a:rPr>
              <a:t>OL</a:t>
            </a:r>
            <a:r>
              <a:rPr lang="en-US" dirty="0">
                <a:sym typeface="Symbol"/>
              </a:rPr>
              <a:t>}:</a:t>
            </a:r>
          </a:p>
          <a:p>
            <a:pPr marL="808038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ym typeface="Symbol"/>
              </a:rPr>
              <a:t>can I find the point on the line that is closest to the origin?</a:t>
            </a:r>
          </a:p>
          <a:p>
            <a:pPr>
              <a:spcBef>
                <a:spcPts val="600"/>
              </a:spcBef>
            </a:pPr>
            <a:endParaRPr lang="en-US" dirty="0">
              <a:sym typeface="Symbol"/>
            </a:endParaRPr>
          </a:p>
          <a:p>
            <a:pPr>
              <a:spcBef>
                <a:spcPts val="600"/>
              </a:spcBef>
              <a:tabLst>
                <a:tab pos="457200" algn="l"/>
              </a:tabLst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667000"/>
            <a:ext cx="3581400" cy="31337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8800" y="5931268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1.6</a:t>
            </a:r>
          </a:p>
        </p:txBody>
      </p:sp>
    </p:spTree>
    <p:extLst>
      <p:ext uri="{BB962C8B-B14F-4D97-AF65-F5344CB8AC3E}">
        <p14:creationId xmlns:p14="http://schemas.microsoft.com/office/powerpoint/2010/main" val="359313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2634021"/>
            <a:ext cx="3620729" cy="362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04800" y="348734"/>
            <a:ext cx="6475427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ym typeface="Symbol"/>
              </a:rPr>
              <a:t>Given the coordinates of a line, i.e. {</a:t>
            </a:r>
            <a:r>
              <a:rPr lang="en-US" b="1" dirty="0">
                <a:sym typeface="Symbol"/>
              </a:rPr>
              <a:t>S</a:t>
            </a:r>
            <a:r>
              <a:rPr lang="en-US" dirty="0">
                <a:sym typeface="Symbol"/>
              </a:rPr>
              <a:t> ; </a:t>
            </a:r>
            <a:r>
              <a:rPr lang="en-US" b="1" dirty="0">
                <a:sym typeface="Symbol"/>
              </a:rPr>
              <a:t>S</a:t>
            </a:r>
            <a:r>
              <a:rPr lang="en-US" baseline="-25000" dirty="0">
                <a:sym typeface="Symbol"/>
              </a:rPr>
              <a:t>OL</a:t>
            </a:r>
            <a:r>
              <a:rPr lang="en-US" dirty="0">
                <a:sym typeface="Symbol"/>
              </a:rPr>
              <a:t>}:</a:t>
            </a:r>
          </a:p>
          <a:p>
            <a:pPr marL="808038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ym typeface="Symbol"/>
              </a:rPr>
              <a:t>can I find the point on the line that is closest to the origin?</a:t>
            </a:r>
          </a:p>
          <a:p>
            <a:pPr>
              <a:spcBef>
                <a:spcPts val="600"/>
              </a:spcBef>
            </a:pPr>
            <a:endParaRPr lang="en-US" dirty="0">
              <a:sym typeface="Symbol"/>
            </a:endParaRPr>
          </a:p>
          <a:p>
            <a:pPr>
              <a:spcBef>
                <a:spcPts val="600"/>
              </a:spcBef>
              <a:tabLst>
                <a:tab pos="457200" algn="l"/>
              </a:tabLst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667000"/>
            <a:ext cx="3581400" cy="31337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8800" y="5931268"/>
            <a:ext cx="4443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1.6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FEF4951-A9BC-4264-AC06-C10C8E37D5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640153"/>
              </p:ext>
            </p:extLst>
          </p:nvPr>
        </p:nvGraphicFramePr>
        <p:xfrm>
          <a:off x="2326218" y="4139982"/>
          <a:ext cx="1593850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888840" progId="Equation.DSMT4">
                  <p:embed/>
                </p:oleObj>
              </mc:Choice>
              <mc:Fallback>
                <p:oleObj name="Equation" r:id="rId4" imgW="7236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6218" y="4139982"/>
                        <a:ext cx="1593850" cy="196056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156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0" y="0"/>
            <a:ext cx="7461519" cy="6132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8387" y="6324600"/>
            <a:ext cx="554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1.8: Conceptualization of the Line at Infinity, {</a:t>
            </a:r>
            <a:r>
              <a:rPr lang="en-US" b="1" dirty="0"/>
              <a:t>0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26670"/>
              </p:ext>
            </p:extLst>
          </p:nvPr>
        </p:nvGraphicFramePr>
        <p:xfrm>
          <a:off x="838200" y="1397000"/>
          <a:ext cx="746760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homogeneous</a:t>
                      </a:r>
                    </a:p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misc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(w ; x, y, z)</a:t>
                      </a:r>
                    </a:p>
                    <a:p>
                      <a:r>
                        <a:rPr lang="en-US" sz="1400" dirty="0"/>
                        <a:t>( </a:t>
                      </a:r>
                      <a:r>
                        <a:rPr lang="en-US" sz="1400" baseline="30000" dirty="0"/>
                        <a:t>.</a:t>
                      </a:r>
                      <a:r>
                        <a:rPr lang="en-US" sz="1400" baseline="0" dirty="0"/>
                        <a:t>   ; L, L, L)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 </a:t>
                      </a:r>
                      <a:r>
                        <a:rPr lang="en-US" b="0" dirty="0"/>
                        <a:t>w</a:t>
                      </a:r>
                      <a:r>
                        <a:rPr lang="en-US" b="0" baseline="0" dirty="0"/>
                        <a:t> = </a:t>
                      </a:r>
                      <a:r>
                        <a:rPr lang="en-US" b="1" baseline="0" dirty="0"/>
                        <a:t>S</a:t>
                      </a:r>
                      <a:r>
                        <a:rPr lang="en-US" b="0" baseline="-25000" dirty="0"/>
                        <a:t>O</a:t>
                      </a:r>
                      <a:endParaRPr lang="en-US" b="0" baseline="0" dirty="0"/>
                    </a:p>
                    <a:p>
                      <a:r>
                        <a:rPr lang="en-US" b="0" baseline="0" dirty="0"/>
                        <a:t>where </a:t>
                      </a:r>
                      <a:r>
                        <a:rPr lang="en-US" b="1" baseline="0" dirty="0"/>
                        <a:t>S</a:t>
                      </a:r>
                      <a:r>
                        <a:rPr lang="en-US" b="0" baseline="-25000" dirty="0"/>
                        <a:t>O</a:t>
                      </a:r>
                      <a:r>
                        <a:rPr lang="en-US" b="0" baseline="0" dirty="0"/>
                        <a:t> = x</a:t>
                      </a:r>
                      <a:r>
                        <a:rPr lang="en-US" b="1" baseline="0" dirty="0"/>
                        <a:t>i</a:t>
                      </a:r>
                      <a:r>
                        <a:rPr lang="en-US" b="0" baseline="0" dirty="0"/>
                        <a:t> + </a:t>
                      </a:r>
                      <a:r>
                        <a:rPr lang="en-US" b="0" baseline="0" dirty="0" err="1"/>
                        <a:t>y</a:t>
                      </a:r>
                      <a:r>
                        <a:rPr lang="en-US" b="1" baseline="0" dirty="0" err="1"/>
                        <a:t>j</a:t>
                      </a:r>
                      <a:r>
                        <a:rPr lang="en-US" b="0" baseline="0" dirty="0"/>
                        <a:t> + </a:t>
                      </a:r>
                      <a:r>
                        <a:rPr lang="en-US" b="0" baseline="0" dirty="0" err="1"/>
                        <a:t>z</a:t>
                      </a:r>
                      <a:r>
                        <a:rPr lang="en-US" b="1" baseline="0" dirty="0" err="1"/>
                        <a:t>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Symbol"/>
                        </a:rPr>
                        <a:t></a:t>
                      </a:r>
                      <a:r>
                        <a:rPr lang="en-US" b="0" baseline="30000" dirty="0">
                          <a:latin typeface="+mn-lt"/>
                          <a:cs typeface="Symath"/>
                        </a:rPr>
                        <a:t>3</a:t>
                      </a:r>
                      <a:r>
                        <a:rPr lang="en-US" b="0" baseline="0" dirty="0">
                          <a:latin typeface="+mn-lt"/>
                          <a:cs typeface="Symath"/>
                        </a:rPr>
                        <a:t> points in 3D space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55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381000"/>
            <a:ext cx="76962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problem 1.5.1</a:t>
            </a:r>
          </a:p>
          <a:p>
            <a:endParaRPr lang="en-US" dirty="0"/>
          </a:p>
          <a:p>
            <a:pPr marL="400050" indent="-400050">
              <a:spcBef>
                <a:spcPts val="600"/>
              </a:spcBef>
              <a:buFont typeface="+mj-lt"/>
              <a:buAutoNum type="romanLcPeriod"/>
            </a:pPr>
            <a:r>
              <a:rPr lang="en-US" dirty="0"/>
              <a:t>Determine the </a:t>
            </a:r>
            <a:r>
              <a:rPr lang="en-US" dirty="0" err="1"/>
              <a:t>Plucker</a:t>
            </a:r>
            <a:r>
              <a:rPr lang="en-US" dirty="0"/>
              <a:t> coordinates of the line that passes through the points </a:t>
            </a:r>
            <a:r>
              <a:rPr lang="en-US" b="1" dirty="0"/>
              <a:t>r</a:t>
            </a:r>
            <a:r>
              <a:rPr lang="en-US" baseline="-25000" dirty="0"/>
              <a:t>1</a:t>
            </a:r>
            <a:r>
              <a:rPr lang="en-US" dirty="0"/>
              <a:t> = 3</a:t>
            </a:r>
            <a:r>
              <a:rPr lang="en-US" b="1" dirty="0"/>
              <a:t>i</a:t>
            </a:r>
            <a:r>
              <a:rPr lang="en-US" dirty="0"/>
              <a:t> + 5</a:t>
            </a:r>
            <a:r>
              <a:rPr lang="en-US" b="1" dirty="0"/>
              <a:t>j</a:t>
            </a:r>
            <a:r>
              <a:rPr lang="en-US" dirty="0"/>
              <a:t> – 6</a:t>
            </a:r>
            <a:r>
              <a:rPr lang="en-US" b="1" dirty="0"/>
              <a:t>k </a:t>
            </a:r>
            <a:r>
              <a:rPr lang="en-US" dirty="0"/>
              <a:t>and </a:t>
            </a:r>
            <a:r>
              <a:rPr lang="en-US" b="1" dirty="0"/>
              <a:t>r</a:t>
            </a:r>
            <a:r>
              <a:rPr lang="en-US" baseline="-25000" dirty="0"/>
              <a:t>2</a:t>
            </a:r>
            <a:r>
              <a:rPr lang="en-US" dirty="0"/>
              <a:t> = 6</a:t>
            </a:r>
            <a:r>
              <a:rPr lang="en-US" b="1" dirty="0"/>
              <a:t>i</a:t>
            </a:r>
            <a:r>
              <a:rPr lang="en-US" dirty="0"/>
              <a:t> – 5</a:t>
            </a:r>
            <a:r>
              <a:rPr lang="en-US" b="1" dirty="0"/>
              <a:t>j</a:t>
            </a:r>
            <a:r>
              <a:rPr lang="en-US" dirty="0"/>
              <a:t> +2</a:t>
            </a:r>
            <a:r>
              <a:rPr lang="en-US" b="1" dirty="0"/>
              <a:t>k </a:t>
            </a:r>
            <a:r>
              <a:rPr lang="en-US" dirty="0"/>
              <a:t>(units of meters).</a:t>
            </a:r>
          </a:p>
          <a:p>
            <a:pPr marL="400050" indent="-400050">
              <a:spcBef>
                <a:spcPts val="600"/>
              </a:spcBef>
              <a:buFont typeface="+mj-lt"/>
              <a:buAutoNum type="romanLcPeriod"/>
            </a:pPr>
            <a:r>
              <a:rPr lang="en-US" dirty="0"/>
              <a:t>Determine the perpendicular distance of this line from the origin.</a:t>
            </a:r>
          </a:p>
          <a:p>
            <a:pPr marL="400050" indent="-400050">
              <a:spcBef>
                <a:spcPts val="600"/>
              </a:spcBef>
              <a:buFont typeface="+mj-lt"/>
              <a:buAutoNum type="romanLcPeriod"/>
            </a:pPr>
            <a:r>
              <a:rPr lang="en-US" dirty="0"/>
              <a:t>Determine the coordinates of another point on the line.</a:t>
            </a:r>
          </a:p>
        </p:txBody>
      </p:sp>
    </p:spTree>
    <p:extLst>
      <p:ext uri="{BB962C8B-B14F-4D97-AF65-F5344CB8AC3E}">
        <p14:creationId xmlns:p14="http://schemas.microsoft.com/office/powerpoint/2010/main" val="1975621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87AAEA-20F0-4A68-9657-9470DC53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23C3B-4075-40E2-987D-ABB23EB8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28600"/>
            <a:ext cx="4791075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480B2-9C93-407D-A813-8C3E50A2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3124200"/>
            <a:ext cx="60388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54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28EC30-9752-4856-B0D0-126AC578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1D422-AF54-4C28-900D-12B1D6B3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160909"/>
            <a:ext cx="9144000" cy="4335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4147A-E960-4262-A996-6D0ECA1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0"/>
            <a:ext cx="6568440" cy="15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45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EB7047-4FCA-4AB4-8CD9-46229888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77079-7B09-4942-8DC4-380F75B2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" y="0"/>
            <a:ext cx="8305800" cy="5412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71AFE-DFC6-4FF8-A219-73961667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" y="5334000"/>
            <a:ext cx="5279136" cy="15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36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255821"/>
              </p:ext>
            </p:extLst>
          </p:nvPr>
        </p:nvGraphicFramePr>
        <p:xfrm>
          <a:off x="838200" y="1397000"/>
          <a:ext cx="7467601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homogeneous</a:t>
                      </a:r>
                    </a:p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misc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(w ; x, y, z)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; L, L, 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 </a:t>
                      </a:r>
                      <a:r>
                        <a:rPr lang="en-US" b="0" dirty="0"/>
                        <a:t>w</a:t>
                      </a:r>
                      <a:r>
                        <a:rPr lang="en-US" b="0" baseline="0" dirty="0"/>
                        <a:t> = </a:t>
                      </a:r>
                      <a:r>
                        <a:rPr lang="en-US" b="1" baseline="0" dirty="0"/>
                        <a:t>S</a:t>
                      </a:r>
                      <a:r>
                        <a:rPr lang="en-US" b="0" baseline="-25000" dirty="0"/>
                        <a:t>O</a:t>
                      </a:r>
                      <a:endParaRPr lang="en-US" b="0" baseline="0" dirty="0"/>
                    </a:p>
                    <a:p>
                      <a:r>
                        <a:rPr lang="en-US" b="0" baseline="0" dirty="0"/>
                        <a:t>where </a:t>
                      </a:r>
                      <a:r>
                        <a:rPr lang="en-US" b="1" baseline="0" dirty="0"/>
                        <a:t>S</a:t>
                      </a:r>
                      <a:r>
                        <a:rPr lang="en-US" b="0" baseline="-25000" dirty="0"/>
                        <a:t>O</a:t>
                      </a:r>
                      <a:r>
                        <a:rPr lang="en-US" b="0" baseline="0" dirty="0"/>
                        <a:t> = x</a:t>
                      </a:r>
                      <a:r>
                        <a:rPr lang="en-US" b="1" baseline="0" dirty="0"/>
                        <a:t>i</a:t>
                      </a:r>
                      <a:r>
                        <a:rPr lang="en-US" b="0" baseline="0" dirty="0"/>
                        <a:t> + </a:t>
                      </a:r>
                      <a:r>
                        <a:rPr lang="en-US" b="0" baseline="0" dirty="0" err="1"/>
                        <a:t>y</a:t>
                      </a:r>
                      <a:r>
                        <a:rPr lang="en-US" b="1" baseline="0" dirty="0" err="1"/>
                        <a:t>j</a:t>
                      </a:r>
                      <a:r>
                        <a:rPr lang="en-US" b="0" baseline="0" dirty="0"/>
                        <a:t> + </a:t>
                      </a:r>
                      <a:r>
                        <a:rPr lang="en-US" b="0" baseline="0" dirty="0" err="1"/>
                        <a:t>z</a:t>
                      </a:r>
                      <a:r>
                        <a:rPr lang="en-US" b="1" baseline="0" dirty="0" err="1"/>
                        <a:t>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Symbol"/>
                        </a:rPr>
                        <a:t></a:t>
                      </a:r>
                      <a:r>
                        <a:rPr lang="en-US" b="0" baseline="30000" dirty="0">
                          <a:latin typeface="+mn-lt"/>
                          <a:cs typeface="Symath"/>
                        </a:rPr>
                        <a:t>3</a:t>
                      </a:r>
                      <a:r>
                        <a:rPr lang="en-US" b="0" baseline="0" dirty="0">
                          <a:latin typeface="+mn-lt"/>
                          <a:cs typeface="Symath"/>
                        </a:rPr>
                        <a:t> points in 3D space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[D</a:t>
                      </a:r>
                      <a:r>
                        <a:rPr lang="en-US" baseline="-25000" dirty="0"/>
                        <a:t>0</a:t>
                      </a:r>
                      <a:r>
                        <a:rPr lang="en-US" baseline="0" dirty="0"/>
                        <a:t> ; A, B, C]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 L  ;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]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ym typeface="Symbol"/>
                        </a:rPr>
                        <a:t> </a:t>
                      </a:r>
                      <a:r>
                        <a:rPr lang="en-US" b="1" baseline="0" dirty="0">
                          <a:sym typeface="Symbol"/>
                        </a:rPr>
                        <a:t>S</a:t>
                      </a:r>
                      <a:r>
                        <a:rPr lang="en-US" b="0" baseline="0" dirty="0">
                          <a:sym typeface="Symbol"/>
                        </a:rPr>
                        <a:t> + D</a:t>
                      </a:r>
                      <a:r>
                        <a:rPr lang="en-US" b="0" baseline="-25000" dirty="0">
                          <a:sym typeface="Symbol"/>
                        </a:rPr>
                        <a:t>O</a:t>
                      </a:r>
                      <a:r>
                        <a:rPr lang="en-US" b="0" baseline="0" dirty="0">
                          <a:sym typeface="Symbol"/>
                        </a:rPr>
                        <a:t> =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sym typeface="Symbol"/>
                        </a:rPr>
                        <a:t>where </a:t>
                      </a:r>
                      <a:r>
                        <a:rPr lang="en-US" b="1" baseline="0" dirty="0">
                          <a:sym typeface="Symbol"/>
                        </a:rPr>
                        <a:t>S</a:t>
                      </a:r>
                      <a:r>
                        <a:rPr lang="en-US" b="0" baseline="0" dirty="0">
                          <a:sym typeface="Symbol"/>
                        </a:rPr>
                        <a:t> = A</a:t>
                      </a:r>
                      <a:r>
                        <a:rPr lang="en-US" b="1" baseline="0" dirty="0">
                          <a:sym typeface="Symbol"/>
                        </a:rPr>
                        <a:t>i</a:t>
                      </a:r>
                      <a:r>
                        <a:rPr lang="en-US" b="0" baseline="0" dirty="0">
                          <a:sym typeface="Symbol"/>
                        </a:rPr>
                        <a:t> + </a:t>
                      </a:r>
                      <a:r>
                        <a:rPr lang="en-US" b="0" baseline="0" dirty="0" err="1">
                          <a:sym typeface="Symbol"/>
                        </a:rPr>
                        <a:t>B</a:t>
                      </a:r>
                      <a:r>
                        <a:rPr lang="en-US" b="1" baseline="0" dirty="0" err="1">
                          <a:sym typeface="Symbol"/>
                        </a:rPr>
                        <a:t>j</a:t>
                      </a:r>
                      <a:r>
                        <a:rPr lang="en-US" b="0" baseline="0" dirty="0">
                          <a:sym typeface="Symbol"/>
                        </a:rPr>
                        <a:t> + C</a:t>
                      </a:r>
                      <a:r>
                        <a:rPr lang="en-US" b="1" baseline="0" dirty="0">
                          <a:sym typeface="Symbol"/>
                        </a:rPr>
                        <a:t>k</a:t>
                      </a:r>
                      <a:endParaRPr lang="en-US" b="1" dirty="0"/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ym typeface="Symbol"/>
                        </a:rPr>
                        <a:t></a:t>
                      </a:r>
                      <a:r>
                        <a:rPr lang="en-US" b="0" baseline="30000" dirty="0">
                          <a:sym typeface="Symbol"/>
                        </a:rPr>
                        <a:t>3</a:t>
                      </a:r>
                      <a:r>
                        <a:rPr lang="en-US" b="0" baseline="0" dirty="0">
                          <a:sym typeface="Symbol"/>
                        </a:rPr>
                        <a:t> planes in 3D space</a:t>
                      </a:r>
                    </a:p>
                    <a:p>
                      <a:endParaRPr lang="en-US" b="0" baseline="0" dirty="0">
                        <a:sym typeface="Symbol"/>
                      </a:endParaRP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r>
                        <a:rPr lang="en-US" dirty="0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b="1" dirty="0"/>
                        <a:t>S</a:t>
                      </a:r>
                      <a:r>
                        <a:rPr lang="en-US" b="0" dirty="0"/>
                        <a:t> ; </a:t>
                      </a:r>
                      <a:r>
                        <a:rPr lang="en-US" b="1" dirty="0"/>
                        <a:t>S</a:t>
                      </a:r>
                      <a:r>
                        <a:rPr lang="en-US" b="0" baseline="-25000" dirty="0"/>
                        <a:t>OL</a:t>
                      </a:r>
                      <a:r>
                        <a:rPr lang="en-US" b="0" baseline="0" dirty="0"/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,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, </a:t>
                      </a:r>
                      <a:r>
                        <a:rPr kumimoji="0" lang="en-U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; L, L, L)</a:t>
                      </a:r>
                    </a:p>
                    <a:p>
                      <a:endParaRPr lang="en-US" b="0" baseline="0" dirty="0"/>
                    </a:p>
                    <a:p>
                      <a:r>
                        <a:rPr lang="en-US" sz="1200" b="0" baseline="0" dirty="0"/>
                        <a:t>where </a:t>
                      </a:r>
                      <a:r>
                        <a:rPr lang="en-US" sz="1200" b="1" baseline="0" dirty="0"/>
                        <a:t>S</a:t>
                      </a:r>
                      <a:r>
                        <a:rPr lang="en-US" sz="1200" b="0" baseline="0" dirty="0"/>
                        <a:t> </a:t>
                      </a:r>
                      <a:r>
                        <a:rPr lang="en-US" sz="1200" b="0" baseline="0" dirty="0">
                          <a:latin typeface="MaplePi" panose="02000500070000020004" pitchFamily="2" charset="0"/>
                          <a:sym typeface="Symbol" panose="05050102010706020507" pitchFamily="18" charset="2"/>
                        </a:rPr>
                        <a:t></a:t>
                      </a:r>
                      <a:r>
                        <a:rPr lang="en-US" sz="1200" b="0" baseline="0" dirty="0">
                          <a:latin typeface="MaplePi" panose="02000500070000020004" pitchFamily="2" charset="0"/>
                        </a:rPr>
                        <a:t> </a:t>
                      </a:r>
                      <a:r>
                        <a:rPr lang="en-US" sz="1200" b="1" baseline="0" dirty="0">
                          <a:latin typeface="+mn-lt"/>
                        </a:rPr>
                        <a:t>S</a:t>
                      </a:r>
                      <a:r>
                        <a:rPr lang="en-US" sz="1200" b="0" baseline="-25000" dirty="0">
                          <a:latin typeface="+mn-lt"/>
                        </a:rPr>
                        <a:t>OL</a:t>
                      </a:r>
                      <a:r>
                        <a:rPr lang="en-US" sz="1200" b="0" baseline="0" dirty="0">
                          <a:latin typeface="+mn-lt"/>
                        </a:rPr>
                        <a:t> = 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baseline="0" dirty="0">
                          <a:sym typeface="Symbol"/>
                        </a:rPr>
                        <a:t> </a:t>
                      </a:r>
                      <a:r>
                        <a:rPr lang="en-US" b="1" baseline="0" dirty="0">
                          <a:sym typeface="Symbol"/>
                        </a:rPr>
                        <a:t>S</a:t>
                      </a:r>
                      <a:r>
                        <a:rPr lang="en-US" b="0" baseline="0" dirty="0">
                          <a:sym typeface="Symbol"/>
                        </a:rPr>
                        <a:t> = </a:t>
                      </a:r>
                      <a:r>
                        <a:rPr lang="en-US" b="1" baseline="0" dirty="0">
                          <a:sym typeface="Symbol"/>
                        </a:rPr>
                        <a:t>S</a:t>
                      </a:r>
                      <a:r>
                        <a:rPr lang="en-US" b="0" baseline="-25000" dirty="0">
                          <a:sym typeface="Symbol"/>
                        </a:rPr>
                        <a:t>OL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ym typeface="Symbol"/>
                        </a:rPr>
                        <a:t></a:t>
                      </a:r>
                      <a:r>
                        <a:rPr lang="en-US" b="0" baseline="30000" dirty="0">
                          <a:sym typeface="Symbol"/>
                        </a:rPr>
                        <a:t>4</a:t>
                      </a:r>
                      <a:r>
                        <a:rPr lang="en-US" b="0" baseline="0" dirty="0">
                          <a:sym typeface="Symbol"/>
                        </a:rPr>
                        <a:t> lines in 3D space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baseline="0" dirty="0">
                        <a:sym typeface="Symbol"/>
                      </a:endParaRP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607069"/>
              </p:ext>
            </p:extLst>
          </p:nvPr>
        </p:nvGraphicFramePr>
        <p:xfrm>
          <a:off x="6316663" y="2971800"/>
          <a:ext cx="93186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393480" progId="Equation.DSMT4">
                  <p:embed/>
                </p:oleObj>
              </mc:Choice>
              <mc:Fallback>
                <p:oleObj name="Equation" r:id="rId2" imgW="685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6663" y="2971800"/>
                        <a:ext cx="931862" cy="53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998641"/>
              </p:ext>
            </p:extLst>
          </p:nvPr>
        </p:nvGraphicFramePr>
        <p:xfrm>
          <a:off x="6273800" y="3886200"/>
          <a:ext cx="101758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160" imgH="393480" progId="Equation.DSMT4">
                  <p:embed/>
                </p:oleObj>
              </mc:Choice>
              <mc:Fallback>
                <p:oleObj name="Equation" r:id="rId4" imgW="74916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00" y="3886200"/>
                        <a:ext cx="1017588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53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847725"/>
            <a:ext cx="54864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09600"/>
            <a:ext cx="5330952" cy="4572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333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1.6   Two planes determine a line.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400" y="5558864"/>
            <a:ext cx="5084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1.9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1000"/>
            <a:ext cx="3376188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28600"/>
            <a:ext cx="333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1.6   Two planes determine a line.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B53B78-3D3E-4C31-832F-A5A648B68042}"/>
              </a:ext>
            </a:extLst>
          </p:cNvPr>
          <p:cNvSpPr txBox="1"/>
          <p:nvPr/>
        </p:nvSpPr>
        <p:spPr>
          <a:xfrm>
            <a:off x="315148" y="838200"/>
            <a:ext cx="5139740" cy="487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628650" algn="l"/>
              </a:tabLst>
            </a:pPr>
            <a:r>
              <a:rPr lang="en-US" dirty="0"/>
              <a:t>given:	[D</a:t>
            </a:r>
            <a:r>
              <a:rPr lang="en-US" baseline="-25000" dirty="0"/>
              <a:t>O1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], [D</a:t>
            </a:r>
            <a:r>
              <a:rPr lang="en-US" baseline="-25000" dirty="0"/>
              <a:t>O2</a:t>
            </a:r>
            <a:r>
              <a:rPr lang="en-US" dirty="0"/>
              <a:t>, </a:t>
            </a:r>
            <a:r>
              <a:rPr lang="en-US" b="1" dirty="0"/>
              <a:t>S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/>
              <a:t>find:	</a:t>
            </a:r>
            <a:r>
              <a:rPr lang="en-US" dirty="0" err="1"/>
              <a:t>coord</a:t>
            </a:r>
            <a:r>
              <a:rPr lang="en-US" dirty="0"/>
              <a:t>. of line of intersection {</a:t>
            </a:r>
            <a:r>
              <a:rPr lang="en-US" b="1" dirty="0"/>
              <a:t>S</a:t>
            </a:r>
            <a:r>
              <a:rPr lang="en-US" baseline="-25000" dirty="0"/>
              <a:t>3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OL3</a:t>
            </a:r>
            <a:r>
              <a:rPr lang="en-US" dirty="0"/>
              <a:t>}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dirty="0"/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/>
              <a:t>It is apparent that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/>
              <a:t>		</a:t>
            </a:r>
            <a:r>
              <a:rPr lang="en-US" b="1" dirty="0"/>
              <a:t>S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endParaRPr lang="en-US" dirty="0">
              <a:sym typeface="Symbol" panose="05050102010706020507" pitchFamily="18" charset="2"/>
            </a:endParaRP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dirty="0">
              <a:sym typeface="Symbol" panose="05050102010706020507" pitchFamily="18" charset="2"/>
            </a:endParaRPr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>
                <a:sym typeface="Symbol" panose="05050102010706020507" pitchFamily="18" charset="2"/>
              </a:rPr>
              <a:t>Let’s write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>
                <a:sym typeface="Symbol" panose="05050102010706020507" pitchFamily="18" charset="2"/>
              </a:rPr>
              <a:t>		</a:t>
            </a:r>
            <a:r>
              <a:rPr lang="en-US" b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 (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 where </a:t>
            </a:r>
            <a:r>
              <a:rPr lang="en-US" b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is any point on the line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dirty="0">
              <a:sym typeface="Symbol" panose="05050102010706020507" pitchFamily="18" charset="2"/>
            </a:endParaRP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dirty="0">
              <a:sym typeface="Symbol" panose="05050102010706020507" pitchFamily="18" charset="2"/>
            </a:endParaRPr>
          </a:p>
          <a:p>
            <a:pPr>
              <a:spcBef>
                <a:spcPts val="600"/>
              </a:spcBef>
              <a:tabLst>
                <a:tab pos="628650" algn="l"/>
                <a:tab pos="914400" algn="l"/>
                <a:tab pos="2054225" algn="l"/>
              </a:tabLst>
            </a:pPr>
            <a:r>
              <a:rPr lang="en-US" dirty="0">
                <a:sym typeface="Symbol" panose="05050102010706020507" pitchFamily="18" charset="2"/>
              </a:rPr>
              <a:t>		</a:t>
            </a:r>
            <a:r>
              <a:rPr lang="en-US" b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 (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 = (</a:t>
            </a:r>
            <a:r>
              <a:rPr lang="en-US" b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)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 - (</a:t>
            </a:r>
            <a:r>
              <a:rPr lang="en-US" b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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)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endParaRPr lang="en-US" dirty="0">
              <a:sym typeface="Symbol" panose="05050102010706020507" pitchFamily="18" charset="2"/>
            </a:endParaRPr>
          </a:p>
          <a:p>
            <a:pPr>
              <a:spcBef>
                <a:spcPts val="600"/>
              </a:spcBef>
              <a:tabLst>
                <a:tab pos="628650" algn="l"/>
                <a:tab pos="914400" algn="l"/>
                <a:tab pos="2054225" algn="l"/>
              </a:tabLst>
            </a:pPr>
            <a:r>
              <a:rPr lang="en-US" baseline="-25000" dirty="0">
                <a:sym typeface="Symbol" panose="05050102010706020507" pitchFamily="18" charset="2"/>
              </a:rPr>
              <a:t>			</a:t>
            </a:r>
            <a:r>
              <a:rPr lang="en-US" dirty="0">
                <a:sym typeface="Symbol" panose="05050102010706020507" pitchFamily="18" charset="2"/>
              </a:rPr>
              <a:t>= (-D</a:t>
            </a:r>
            <a:r>
              <a:rPr lang="en-US" baseline="-25000" dirty="0">
                <a:sym typeface="Symbol" panose="05050102010706020507" pitchFamily="18" charset="2"/>
              </a:rPr>
              <a:t>O2</a:t>
            </a:r>
            <a:r>
              <a:rPr lang="en-US" dirty="0">
                <a:sym typeface="Symbol" panose="05050102010706020507" pitchFamily="18" charset="2"/>
              </a:rPr>
              <a:t>)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 - (-D</a:t>
            </a:r>
            <a:r>
              <a:rPr lang="en-US" baseline="-25000" dirty="0">
                <a:sym typeface="Symbol" panose="05050102010706020507" pitchFamily="18" charset="2"/>
              </a:rPr>
              <a:t>O1</a:t>
            </a:r>
            <a:r>
              <a:rPr lang="en-US" dirty="0">
                <a:sym typeface="Symbol" panose="05050102010706020507" pitchFamily="18" charset="2"/>
              </a:rPr>
              <a:t>)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baseline="-25000" dirty="0">
              <a:sym typeface="Symbol" panose="05050102010706020507" pitchFamily="18" charset="2"/>
            </a:endParaRPr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baseline="-25000" dirty="0">
                <a:sym typeface="Symbol" panose="05050102010706020507" pitchFamily="18" charset="2"/>
              </a:rPr>
              <a:t>		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C76D666-3B75-43EC-8313-6E013F55A995}"/>
              </a:ext>
            </a:extLst>
          </p:cNvPr>
          <p:cNvSpPr/>
          <p:nvPr/>
        </p:nvSpPr>
        <p:spPr>
          <a:xfrm rot="5400000">
            <a:off x="1828101" y="5008840"/>
            <a:ext cx="273288" cy="66756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B207621-88CD-4B2B-9897-0C720E85DB2A}"/>
              </a:ext>
            </a:extLst>
          </p:cNvPr>
          <p:cNvSpPr/>
          <p:nvPr/>
        </p:nvSpPr>
        <p:spPr>
          <a:xfrm rot="5400000">
            <a:off x="3366227" y="4457876"/>
            <a:ext cx="273288" cy="183346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30342-54C9-4FE8-B6C7-FC417177D6C4}"/>
              </a:ext>
            </a:extLst>
          </p:cNvPr>
          <p:cNvSpPr txBox="1"/>
          <p:nvPr/>
        </p:nvSpPr>
        <p:spPr>
          <a:xfrm>
            <a:off x="1778636" y="553179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  <a:r>
              <a:rPr lang="en-US" baseline="-25000" dirty="0"/>
              <a:t>3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23F8B-9A4B-45F3-90E1-159CB7A31D73}"/>
              </a:ext>
            </a:extLst>
          </p:cNvPr>
          <p:cNvSpPr txBox="1"/>
          <p:nvPr/>
        </p:nvSpPr>
        <p:spPr>
          <a:xfrm>
            <a:off x="3326682" y="5537785"/>
            <a:ext cx="93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</a:t>
            </a:r>
            <a:r>
              <a:rPr lang="en-US" baseline="-25000" dirty="0"/>
              <a:t>OL3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72E66-03A7-4679-AC7F-4CA1498753D3}"/>
              </a:ext>
            </a:extLst>
          </p:cNvPr>
          <p:cNvSpPr txBox="1"/>
          <p:nvPr/>
        </p:nvSpPr>
        <p:spPr>
          <a:xfrm>
            <a:off x="5216236" y="5205980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this a line?  Does </a:t>
            </a:r>
            <a:r>
              <a:rPr lang="en-US" b="1" dirty="0"/>
              <a:t>S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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OL3</a:t>
            </a:r>
            <a:r>
              <a:rPr lang="en-US" dirty="0">
                <a:sym typeface="Symbol" panose="05050102010706020507" pitchFamily="18" charset="2"/>
              </a:rPr>
              <a:t>= 0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876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1E59A-D2B9-4560-9D3B-429960C9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92C49-E644-4C65-B206-157248A5EFEE}"/>
              </a:ext>
            </a:extLst>
          </p:cNvPr>
          <p:cNvSpPr txBox="1"/>
          <p:nvPr/>
        </p:nvSpPr>
        <p:spPr>
          <a:xfrm>
            <a:off x="522740" y="353923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Ray and axis coordinates: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AB80744-1F09-4412-BC3F-311C2900E1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566099"/>
              </p:ext>
            </p:extLst>
          </p:nvPr>
        </p:nvGraphicFramePr>
        <p:xfrm>
          <a:off x="1447800" y="1263209"/>
          <a:ext cx="350247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15840" imgH="711000" progId="Equation.DSMT4">
                  <p:embed/>
                </p:oleObj>
              </mc:Choice>
              <mc:Fallback>
                <p:oleObj name="Equation" r:id="rId2" imgW="181584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7800" y="1263209"/>
                        <a:ext cx="3502478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CEB4A62-9F21-4A0E-B39A-CA2834BB9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614549"/>
              </p:ext>
            </p:extLst>
          </p:nvPr>
        </p:nvGraphicFramePr>
        <p:xfrm>
          <a:off x="2606635" y="3082430"/>
          <a:ext cx="4359275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60440" imgH="1866600" progId="Equation.DSMT4">
                  <p:embed/>
                </p:oleObj>
              </mc:Choice>
              <mc:Fallback>
                <p:oleObj name="Equation" r:id="rId4" imgW="2260440" imgH="18666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AB80744-1F09-4412-BC3F-311C2900E1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06635" y="3082430"/>
                        <a:ext cx="4359275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BA5556-5616-426E-B8F9-D3AA89E36940}"/>
              </a:ext>
            </a:extLst>
          </p:cNvPr>
          <p:cNvSpPr txBox="1"/>
          <p:nvPr/>
        </p:nvSpPr>
        <p:spPr>
          <a:xfrm>
            <a:off x="1034866" y="653680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duality</a:t>
            </a:r>
          </a:p>
        </p:txBody>
      </p:sp>
    </p:spTree>
    <p:extLst>
      <p:ext uri="{BB962C8B-B14F-4D97-AF65-F5344CB8AC3E}">
        <p14:creationId xmlns:p14="http://schemas.microsoft.com/office/powerpoint/2010/main" val="960156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450" y="819150"/>
            <a:ext cx="70231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46" y="685800"/>
            <a:ext cx="6502908" cy="44759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5645234"/>
            <a:ext cx="5934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1.10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00" y="984250"/>
            <a:ext cx="7874000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1" y="984250"/>
            <a:ext cx="8206019" cy="34932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28600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1.7.1   The plane defined by a line and a point.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5364144"/>
            <a:ext cx="6383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1.11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74" y="2514600"/>
            <a:ext cx="5125551" cy="3841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304800"/>
            <a:ext cx="634372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to define a plane?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suppose we are given </a:t>
            </a:r>
            <a:r>
              <a:rPr lang="en-US" sz="2000" b="1" dirty="0"/>
              <a:t>S</a:t>
            </a:r>
            <a:r>
              <a:rPr lang="en-US" sz="2000" dirty="0"/>
              <a:t> and </a:t>
            </a:r>
            <a:r>
              <a:rPr lang="en-US" sz="2000" b="1" dirty="0"/>
              <a:t>r</a:t>
            </a:r>
            <a:r>
              <a:rPr lang="en-US" sz="2000" baseline="-25000" dirty="0"/>
              <a:t>1</a:t>
            </a:r>
            <a:r>
              <a:rPr lang="en-US" sz="2000" dirty="0"/>
              <a:t> where:</a:t>
            </a:r>
          </a:p>
          <a:p>
            <a:pPr marL="457200" indent="-228600">
              <a:buFont typeface="Arial" pitchFamily="34" charset="0"/>
              <a:buChar char="•"/>
            </a:pPr>
            <a:r>
              <a:rPr lang="en-US" sz="2000" b="1" dirty="0"/>
              <a:t>r</a:t>
            </a:r>
            <a:r>
              <a:rPr lang="en-US" sz="2000" baseline="-25000" dirty="0"/>
              <a:t>1</a:t>
            </a:r>
            <a:r>
              <a:rPr lang="en-US" sz="2000" dirty="0"/>
              <a:t> is a vector to some point on the plane (units of L) </a:t>
            </a:r>
            <a:endParaRPr lang="en-US" sz="2000" b="1" dirty="0"/>
          </a:p>
          <a:p>
            <a:pPr marL="457200" indent="-228600">
              <a:buFont typeface="Arial" pitchFamily="34" charset="0"/>
              <a:buChar char="•"/>
            </a:pPr>
            <a:r>
              <a:rPr lang="en-US" sz="2000" b="1" dirty="0"/>
              <a:t>S</a:t>
            </a:r>
            <a:r>
              <a:rPr lang="en-US" sz="2000" dirty="0"/>
              <a:t> is the direction vector </a:t>
            </a:r>
            <a:r>
              <a:rPr lang="en-US" sz="2000" dirty="0">
                <a:sym typeface="Symbol"/>
              </a:rPr>
              <a:t> to the plane (dimensionless)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let </a:t>
            </a:r>
            <a:r>
              <a:rPr lang="en-US" sz="2000" b="1" dirty="0"/>
              <a:t>r</a:t>
            </a:r>
            <a:r>
              <a:rPr lang="en-US" sz="2000" dirty="0"/>
              <a:t> be a vector to any arbitrary point on the plane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Can we come up with some general expression</a:t>
            </a:r>
          </a:p>
          <a:p>
            <a:r>
              <a:rPr lang="en-US" sz="2000" dirty="0"/>
              <a:t>for </a:t>
            </a:r>
            <a:r>
              <a:rPr lang="en-US" sz="2000" b="1" dirty="0"/>
              <a:t>r</a:t>
            </a:r>
            <a:r>
              <a:rPr lang="en-US" sz="2000" dirty="0"/>
              <a:t> in terms of </a:t>
            </a:r>
            <a:r>
              <a:rPr lang="en-US" sz="2000" b="1" dirty="0"/>
              <a:t>S</a:t>
            </a:r>
            <a:r>
              <a:rPr lang="en-US" sz="2000" dirty="0"/>
              <a:t> and </a:t>
            </a:r>
            <a:r>
              <a:rPr lang="en-US" sz="2000" b="1" dirty="0"/>
              <a:t>r</a:t>
            </a:r>
            <a:r>
              <a:rPr lang="en-US" sz="2000" baseline="-25000" dirty="0"/>
              <a:t>1</a:t>
            </a:r>
            <a:r>
              <a:rPr lang="en-US" sz="2000" dirty="0"/>
              <a:t>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41736"/>
            <a:ext cx="3938029" cy="1676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451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1.7.1   The plane defined by a line and a point.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45AC9-B6D0-4459-B810-24CE907F5910}"/>
              </a:ext>
            </a:extLst>
          </p:cNvPr>
          <p:cNvSpPr txBox="1"/>
          <p:nvPr/>
        </p:nvSpPr>
        <p:spPr>
          <a:xfrm>
            <a:off x="409699" y="741327"/>
            <a:ext cx="4572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628650" algn="l"/>
              </a:tabLst>
            </a:pPr>
            <a:r>
              <a:rPr lang="en-US" dirty="0"/>
              <a:t>given:	line defined by 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and a point </a:t>
            </a:r>
            <a:r>
              <a:rPr lang="en-US" b="1" dirty="0"/>
              <a:t>r</a:t>
            </a:r>
            <a:r>
              <a:rPr lang="en-US" baseline="-25000" dirty="0"/>
              <a:t>1 </a:t>
            </a:r>
            <a:r>
              <a:rPr lang="en-US" dirty="0"/>
              <a:t>;</a:t>
            </a:r>
          </a:p>
          <a:p>
            <a:pPr>
              <a:tabLst>
                <a:tab pos="628650" algn="l"/>
              </a:tabLst>
            </a:pPr>
            <a:r>
              <a:rPr lang="en-US" baseline="-25000" dirty="0"/>
              <a:t>	</a:t>
            </a:r>
            <a:r>
              <a:rPr lang="en-US" dirty="0"/>
              <a:t>point </a:t>
            </a:r>
            <a:r>
              <a:rPr lang="en-US" b="1" dirty="0"/>
              <a:t>r</a:t>
            </a:r>
            <a:r>
              <a:rPr lang="en-US" baseline="-25000" dirty="0"/>
              <a:t>0</a:t>
            </a:r>
            <a:endParaRPr lang="en-US" dirty="0"/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/>
              <a:t>find:	</a:t>
            </a:r>
            <a:r>
              <a:rPr lang="en-US" dirty="0" err="1"/>
              <a:t>coord</a:t>
            </a:r>
            <a:r>
              <a:rPr lang="en-US" dirty="0"/>
              <a:t>. of plane [D</a:t>
            </a:r>
            <a:r>
              <a:rPr lang="en-US" baseline="-25000" dirty="0"/>
              <a:t>O3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3</a:t>
            </a:r>
            <a:r>
              <a:rPr lang="en-US" dirty="0"/>
              <a:t>]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95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21266"/>
            <a:ext cx="77787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33400"/>
            <a:ext cx="5257800" cy="44777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668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1.7.2   The plane which contains a line and is parallel to a second line.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5591169"/>
            <a:ext cx="6383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1.12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85800"/>
            <a:ext cx="3200400" cy="27255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228600"/>
            <a:ext cx="668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1.7.2   The plane which contains a line and is parallel to a second line.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89CED-F9DD-4922-939A-E90B1D131F38}"/>
              </a:ext>
            </a:extLst>
          </p:cNvPr>
          <p:cNvSpPr txBox="1"/>
          <p:nvPr/>
        </p:nvSpPr>
        <p:spPr>
          <a:xfrm>
            <a:off x="409699" y="741327"/>
            <a:ext cx="4572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628650" algn="l"/>
              </a:tabLst>
            </a:pPr>
            <a:r>
              <a:rPr lang="en-US" dirty="0"/>
              <a:t>given:	line defined by 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and a point </a:t>
            </a:r>
            <a:r>
              <a:rPr lang="en-US" b="1" dirty="0"/>
              <a:t>r</a:t>
            </a:r>
            <a:r>
              <a:rPr lang="en-US" baseline="-25000" dirty="0"/>
              <a:t>1 </a:t>
            </a:r>
            <a:r>
              <a:rPr lang="en-US" dirty="0"/>
              <a:t>;</a:t>
            </a:r>
          </a:p>
          <a:p>
            <a:pPr>
              <a:tabLst>
                <a:tab pos="628650" algn="l"/>
              </a:tabLst>
            </a:pPr>
            <a:r>
              <a:rPr lang="en-US" baseline="-25000" dirty="0"/>
              <a:t>	</a:t>
            </a:r>
            <a:r>
              <a:rPr lang="en-US" dirty="0"/>
              <a:t>direction  </a:t>
            </a:r>
            <a:r>
              <a:rPr lang="en-US" b="1" dirty="0"/>
              <a:t>S</a:t>
            </a:r>
            <a:r>
              <a:rPr lang="en-US" baseline="-25000" dirty="0"/>
              <a:t>2</a:t>
            </a:r>
            <a:endParaRPr lang="en-US" dirty="0"/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/>
              <a:t>find:	</a:t>
            </a:r>
            <a:r>
              <a:rPr lang="en-US" dirty="0" err="1"/>
              <a:t>coord</a:t>
            </a:r>
            <a:r>
              <a:rPr lang="en-US" dirty="0"/>
              <a:t>. of plane [D</a:t>
            </a:r>
            <a:r>
              <a:rPr lang="en-US" baseline="-25000" dirty="0"/>
              <a:t>O3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3</a:t>
            </a:r>
            <a:r>
              <a:rPr lang="en-US" dirty="0"/>
              <a:t>]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88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r="30230"/>
          <a:stretch/>
        </p:blipFill>
        <p:spPr>
          <a:xfrm>
            <a:off x="1524000" y="474406"/>
            <a:ext cx="6766560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6019800"/>
            <a:ext cx="5510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Fig. 1.13.  The Plane Through a Pair of Parallel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4406"/>
            <a:ext cx="6629400" cy="48806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228600"/>
            <a:ext cx="489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1.7.3   The plane defined by a pair of parallel lines.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04800"/>
            <a:ext cx="4013216" cy="29545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228600"/>
            <a:ext cx="489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1.7.3   The plane defined by a pair of parallel lines.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D5AB6-C2C1-4489-A640-174CA6DAE1A1}"/>
              </a:ext>
            </a:extLst>
          </p:cNvPr>
          <p:cNvSpPr txBox="1"/>
          <p:nvPr/>
        </p:nvSpPr>
        <p:spPr>
          <a:xfrm>
            <a:off x="409699" y="741327"/>
            <a:ext cx="4572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628650" algn="l"/>
              </a:tabLst>
            </a:pPr>
            <a:r>
              <a:rPr lang="en-US" dirty="0"/>
              <a:t>given:	line defined by {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OL1</a:t>
            </a:r>
            <a:r>
              <a:rPr lang="en-US" dirty="0"/>
              <a:t>} </a:t>
            </a:r>
          </a:p>
          <a:p>
            <a:pPr>
              <a:tabLst>
                <a:tab pos="628650" algn="l"/>
              </a:tabLst>
            </a:pPr>
            <a:r>
              <a:rPr lang="en-US" dirty="0"/>
              <a:t>	parallel line defined by {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OL2</a:t>
            </a:r>
            <a:r>
              <a:rPr lang="en-US" dirty="0"/>
              <a:t>}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/>
              <a:t>find:	</a:t>
            </a:r>
            <a:r>
              <a:rPr lang="en-US" dirty="0" err="1"/>
              <a:t>coord</a:t>
            </a:r>
            <a:r>
              <a:rPr lang="en-US" dirty="0"/>
              <a:t>. of plane [D</a:t>
            </a:r>
            <a:r>
              <a:rPr lang="en-US" baseline="-25000" dirty="0"/>
              <a:t>O3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3</a:t>
            </a:r>
            <a:r>
              <a:rPr lang="en-US" dirty="0"/>
              <a:t>]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26E7E-3A2C-4073-B77D-F6C6FFAC38D8}"/>
              </a:ext>
            </a:extLst>
          </p:cNvPr>
          <p:cNvSpPr txBox="1"/>
          <p:nvPr/>
        </p:nvSpPr>
        <p:spPr>
          <a:xfrm>
            <a:off x="3429000" y="674132"/>
            <a:ext cx="24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where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is a unit vector</a:t>
            </a:r>
          </a:p>
        </p:txBody>
      </p:sp>
    </p:spTree>
    <p:extLst>
      <p:ext uri="{BB962C8B-B14F-4D97-AF65-F5344CB8AC3E}">
        <p14:creationId xmlns:p14="http://schemas.microsoft.com/office/powerpoint/2010/main" val="3299231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6324600"/>
            <a:ext cx="481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1.14: A Line and a Plane Determine a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r="31130" b="13968"/>
          <a:stretch/>
        </p:blipFill>
        <p:spPr>
          <a:xfrm>
            <a:off x="76200" y="588952"/>
            <a:ext cx="8229600" cy="5278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23" y="1676400"/>
            <a:ext cx="6253655" cy="40181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228600"/>
            <a:ext cx="411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   A line and a plane determine a point.</a:t>
            </a:r>
          </a:p>
        </p:txBody>
      </p:sp>
    </p:spTree>
    <p:extLst>
      <p:ext uri="{BB962C8B-B14F-4D97-AF65-F5344CB8AC3E}">
        <p14:creationId xmlns:p14="http://schemas.microsoft.com/office/powerpoint/2010/main" val="15990025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95" y="381000"/>
            <a:ext cx="4087378" cy="262627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228600"/>
            <a:ext cx="411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   A line and a plane determine a point.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BAF48-B333-40E5-9E67-5B7B50595EBF}"/>
              </a:ext>
            </a:extLst>
          </p:cNvPr>
          <p:cNvSpPr txBox="1"/>
          <p:nvPr/>
        </p:nvSpPr>
        <p:spPr>
          <a:xfrm>
            <a:off x="409699" y="741327"/>
            <a:ext cx="4572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628650" algn="l"/>
              </a:tabLst>
            </a:pPr>
            <a:r>
              <a:rPr lang="en-US" dirty="0"/>
              <a:t>given:	line {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OL1</a:t>
            </a:r>
            <a:r>
              <a:rPr lang="en-US" dirty="0"/>
              <a:t>}</a:t>
            </a:r>
            <a:r>
              <a:rPr lang="en-US" baseline="-25000" dirty="0"/>
              <a:t> </a:t>
            </a:r>
            <a:r>
              <a:rPr lang="en-US" dirty="0"/>
              <a:t>;</a:t>
            </a:r>
          </a:p>
          <a:p>
            <a:pPr>
              <a:tabLst>
                <a:tab pos="628650" algn="l"/>
              </a:tabLst>
            </a:pPr>
            <a:r>
              <a:rPr lang="en-US" baseline="-25000" dirty="0"/>
              <a:t>	</a:t>
            </a:r>
            <a:r>
              <a:rPr lang="en-US" dirty="0"/>
              <a:t>plane [D</a:t>
            </a:r>
            <a:r>
              <a:rPr lang="en-US" baseline="-25000" dirty="0"/>
              <a:t>O2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/>
              <a:t>find:	point of intersection, </a:t>
            </a:r>
            <a:r>
              <a:rPr lang="en-US" b="1" dirty="0" err="1"/>
              <a:t>r</a:t>
            </a:r>
            <a:r>
              <a:rPr lang="en-US" baseline="-25000" dirty="0" err="1"/>
              <a:t>O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79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4" y="1153663"/>
            <a:ext cx="6096012" cy="4550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8387" y="6324600"/>
            <a:ext cx="499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1.15: Closest Point on a Line to a Given Point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570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   Find the point on a line that is closest to a given point.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FAC72-9980-46D8-A5F1-24B8E69C2978}"/>
              </a:ext>
            </a:extLst>
          </p:cNvPr>
          <p:cNvSpPr txBox="1"/>
          <p:nvPr/>
        </p:nvSpPr>
        <p:spPr>
          <a:xfrm>
            <a:off x="5029200" y="28956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06222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64607"/>
            <a:ext cx="3164367" cy="2362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570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   Find the point on a line that is closest to a given point.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198A3-ED6A-4F5D-B856-B3A0D73C4CCD}"/>
              </a:ext>
            </a:extLst>
          </p:cNvPr>
          <p:cNvSpPr txBox="1"/>
          <p:nvPr/>
        </p:nvSpPr>
        <p:spPr>
          <a:xfrm>
            <a:off x="7543800" y="990600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CE6D0-7E6E-4BAB-B8EA-CF16483E384E}"/>
              </a:ext>
            </a:extLst>
          </p:cNvPr>
          <p:cNvSpPr txBox="1"/>
          <p:nvPr/>
        </p:nvSpPr>
        <p:spPr>
          <a:xfrm>
            <a:off x="409699" y="741327"/>
            <a:ext cx="4572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628650" algn="l"/>
              </a:tabLst>
            </a:pPr>
            <a:r>
              <a:rPr lang="en-US" dirty="0"/>
              <a:t>given:	line {</a:t>
            </a:r>
            <a:r>
              <a:rPr lang="en-US" b="1" dirty="0"/>
              <a:t>S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</a:t>
            </a:r>
            <a:r>
              <a:rPr lang="en-US" dirty="0"/>
              <a:t>}</a:t>
            </a:r>
            <a:r>
              <a:rPr lang="en-US" baseline="-25000" dirty="0"/>
              <a:t> </a:t>
            </a:r>
            <a:r>
              <a:rPr lang="en-US" dirty="0"/>
              <a:t>;</a:t>
            </a:r>
          </a:p>
          <a:p>
            <a:pPr>
              <a:tabLst>
                <a:tab pos="628650" algn="l"/>
              </a:tabLst>
            </a:pPr>
            <a:r>
              <a:rPr lang="en-US" baseline="-25000" dirty="0"/>
              <a:t>	</a:t>
            </a:r>
            <a:r>
              <a:rPr lang="en-US" dirty="0"/>
              <a:t>point </a:t>
            </a:r>
            <a:r>
              <a:rPr lang="en-US" b="1" dirty="0"/>
              <a:t>p</a:t>
            </a:r>
            <a:r>
              <a:rPr lang="en-US" baseline="-25000" dirty="0"/>
              <a:t>1</a:t>
            </a:r>
            <a:endParaRPr lang="en-US" dirty="0"/>
          </a:p>
          <a:p>
            <a:pPr>
              <a:spcBef>
                <a:spcPts val="600"/>
              </a:spcBef>
              <a:tabLst>
                <a:tab pos="628650" algn="l"/>
              </a:tabLst>
            </a:pPr>
            <a:r>
              <a:rPr lang="en-US" dirty="0"/>
              <a:t>find:	point on line closest to </a:t>
            </a:r>
            <a:r>
              <a:rPr lang="en-US" b="1" dirty="0"/>
              <a:t>p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b="1" dirty="0"/>
              <a:t>p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  <a:tabLst>
                <a:tab pos="62865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57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400" y="5916130"/>
            <a:ext cx="4038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Fig. 1.16:  A Pair of Skew 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388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1.10   The mutual moment of two lines.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61" y="1173365"/>
            <a:ext cx="5750760" cy="441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A75E92-5921-4A83-83CB-3C01D8FC12B6}"/>
              </a:ext>
            </a:extLst>
          </p:cNvPr>
          <p:cNvSpPr txBox="1"/>
          <p:nvPr/>
        </p:nvSpPr>
        <p:spPr>
          <a:xfrm>
            <a:off x="304800" y="850200"/>
            <a:ext cx="318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{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OL1</a:t>
            </a:r>
            <a:r>
              <a:rPr lang="en-US" dirty="0"/>
              <a:t>}, {</a:t>
            </a:r>
            <a:r>
              <a:rPr lang="en-US" b="1" dirty="0"/>
              <a:t>S</a:t>
            </a:r>
            <a:r>
              <a:rPr lang="en-US" baseline="-25000" dirty="0"/>
              <a:t>2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OL2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rgbClr val="FF0000"/>
                </a:solidFill>
              </a:rPr>
              <a:t>where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are unit vectors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BD4891-9474-490D-A5E5-DBA08DA5B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74" y="2514600"/>
            <a:ext cx="5125551" cy="3841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348734"/>
            <a:ext cx="24366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(</a:t>
            </a:r>
            <a:r>
              <a:rPr lang="en-US" sz="2000" b="1" dirty="0"/>
              <a:t>r</a:t>
            </a:r>
            <a:r>
              <a:rPr lang="en-US" sz="2000" dirty="0"/>
              <a:t> – </a:t>
            </a:r>
            <a:r>
              <a:rPr lang="en-US" sz="2000" b="1" dirty="0"/>
              <a:t>r</a:t>
            </a:r>
            <a:r>
              <a:rPr lang="en-US" sz="2000" baseline="-25000" dirty="0"/>
              <a:t>1</a:t>
            </a:r>
            <a:r>
              <a:rPr lang="en-US" sz="2000" dirty="0"/>
              <a:t>) </a:t>
            </a:r>
            <a:r>
              <a:rPr lang="en-US" sz="2000" dirty="0">
                <a:sym typeface="Symbol"/>
              </a:rPr>
              <a:t> </a:t>
            </a:r>
            <a:r>
              <a:rPr lang="en-US" sz="2000" b="1" dirty="0">
                <a:sym typeface="Symbol"/>
              </a:rPr>
              <a:t>S</a:t>
            </a:r>
            <a:r>
              <a:rPr lang="en-US" sz="2000" dirty="0">
                <a:sym typeface="Symbol"/>
              </a:rPr>
              <a:t> = 0</a:t>
            </a:r>
            <a:endParaRPr lang="en-US" sz="2000" b="1" dirty="0"/>
          </a:p>
          <a:p>
            <a:pPr>
              <a:spcBef>
                <a:spcPts val="600"/>
              </a:spcBef>
            </a:pPr>
            <a:r>
              <a:rPr lang="en-US" sz="2000" dirty="0"/>
              <a:t>will write as</a:t>
            </a:r>
          </a:p>
          <a:p>
            <a:pPr>
              <a:spcBef>
                <a:spcPts val="600"/>
              </a:spcBef>
              <a:tabLst>
                <a:tab pos="457200" algn="l"/>
              </a:tabLst>
            </a:pPr>
            <a:r>
              <a:rPr lang="en-US" sz="2000" dirty="0"/>
              <a:t>	</a:t>
            </a:r>
            <a:r>
              <a:rPr lang="en-US" sz="2000" b="1" dirty="0"/>
              <a:t>r</a:t>
            </a:r>
            <a:r>
              <a:rPr lang="en-US" sz="2000" dirty="0"/>
              <a:t> </a:t>
            </a:r>
            <a:r>
              <a:rPr lang="en-US" sz="2000" dirty="0">
                <a:sym typeface="Symbol"/>
              </a:rPr>
              <a:t> </a:t>
            </a:r>
            <a:r>
              <a:rPr lang="en-US" sz="2000" b="1" dirty="0">
                <a:sym typeface="Symbol"/>
              </a:rPr>
              <a:t>S</a:t>
            </a:r>
            <a:r>
              <a:rPr lang="en-US" sz="2000" dirty="0">
                <a:sym typeface="Symbol"/>
              </a:rPr>
              <a:t> + D</a:t>
            </a:r>
            <a:r>
              <a:rPr lang="en-US" sz="2000" baseline="-25000" dirty="0">
                <a:sym typeface="Symbol"/>
              </a:rPr>
              <a:t>O</a:t>
            </a:r>
            <a:r>
              <a:rPr lang="en-US" sz="2000" dirty="0">
                <a:sym typeface="Symbol"/>
              </a:rPr>
              <a:t> = 0</a:t>
            </a:r>
          </a:p>
          <a:p>
            <a:pPr>
              <a:spcBef>
                <a:spcPts val="600"/>
              </a:spcBef>
              <a:tabLst>
                <a:tab pos="457200" algn="l"/>
              </a:tabLst>
            </a:pPr>
            <a:r>
              <a:rPr lang="en-US" sz="2000" dirty="0">
                <a:sym typeface="Symbol"/>
              </a:rPr>
              <a:t>	where D</a:t>
            </a:r>
            <a:r>
              <a:rPr lang="en-US" sz="2000" baseline="-25000" dirty="0">
                <a:sym typeface="Symbol"/>
              </a:rPr>
              <a:t>O</a:t>
            </a:r>
            <a:r>
              <a:rPr lang="en-US" sz="2000" dirty="0">
                <a:sym typeface="Symbol"/>
              </a:rPr>
              <a:t> = -</a:t>
            </a:r>
            <a:r>
              <a:rPr lang="en-US" sz="2000" b="1" dirty="0">
                <a:sym typeface="Symbol"/>
              </a:rPr>
              <a:t>r</a:t>
            </a:r>
            <a:r>
              <a:rPr lang="en-US" sz="2000" baseline="-25000" dirty="0">
                <a:sym typeface="Symbol"/>
              </a:rPr>
              <a:t>1</a:t>
            </a:r>
            <a:r>
              <a:rPr lang="en-US" sz="2000" dirty="0">
                <a:sym typeface="Symbol"/>
              </a:rPr>
              <a:t>  </a:t>
            </a:r>
            <a:r>
              <a:rPr lang="en-US" sz="2000" b="1" dirty="0">
                <a:sym typeface="Symbol"/>
              </a:rPr>
              <a:t>S</a:t>
            </a:r>
            <a:endParaRPr lang="en-US" sz="2000" dirty="0">
              <a:sym typeface="Symbol"/>
            </a:endParaRPr>
          </a:p>
          <a:p>
            <a:pPr>
              <a:spcBef>
                <a:spcPts val="600"/>
              </a:spcBef>
              <a:tabLst>
                <a:tab pos="457200" algn="l"/>
              </a:tabLst>
            </a:pP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209800" y="762000"/>
            <a:ext cx="3213446" cy="511175"/>
            <a:chOff x="2133601" y="762000"/>
            <a:chExt cx="3213445" cy="479286"/>
          </a:xfrm>
        </p:grpSpPr>
        <p:sp>
          <p:nvSpPr>
            <p:cNvPr id="3" name="TextBox 2"/>
            <p:cNvSpPr txBox="1"/>
            <p:nvPr/>
          </p:nvSpPr>
          <p:spPr>
            <a:xfrm>
              <a:off x="2912533" y="762000"/>
              <a:ext cx="24345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equation of the plane</a:t>
              </a:r>
            </a:p>
          </p:txBody>
        </p:sp>
        <p:cxnSp>
          <p:nvCxnSpPr>
            <p:cNvPr id="5" name="Straight Arrow Connector 4"/>
            <p:cNvCxnSpPr>
              <a:stCxn id="3" idx="1"/>
            </p:cNvCxnSpPr>
            <p:nvPr/>
          </p:nvCxnSpPr>
          <p:spPr>
            <a:xfrm flipH="1">
              <a:off x="2133601" y="962055"/>
              <a:ext cx="778932" cy="2792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04800" y="2294467"/>
            <a:ext cx="43345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coordinates of the plane:  [D</a:t>
            </a:r>
            <a:r>
              <a:rPr lang="en-US" sz="2000" baseline="-25000" dirty="0"/>
              <a:t>O</a:t>
            </a:r>
            <a:r>
              <a:rPr lang="en-US" sz="2000" dirty="0"/>
              <a:t> ; A, B, C]</a:t>
            </a:r>
          </a:p>
          <a:p>
            <a:pPr>
              <a:tabLst>
                <a:tab pos="457200" algn="l"/>
              </a:tabLst>
            </a:pPr>
            <a:r>
              <a:rPr lang="en-US" sz="2000" dirty="0"/>
              <a:t>	where </a:t>
            </a:r>
            <a:r>
              <a:rPr lang="en-US" sz="2000" b="1" dirty="0"/>
              <a:t>S</a:t>
            </a:r>
            <a:r>
              <a:rPr lang="en-US" sz="2000" dirty="0"/>
              <a:t> = A</a:t>
            </a:r>
            <a:r>
              <a:rPr lang="en-US" sz="2000" b="1" dirty="0"/>
              <a:t>i</a:t>
            </a:r>
            <a:r>
              <a:rPr lang="en-US" sz="2000" dirty="0"/>
              <a:t> + </a:t>
            </a:r>
            <a:r>
              <a:rPr lang="en-US" sz="2000" dirty="0" err="1"/>
              <a:t>B</a:t>
            </a:r>
            <a:r>
              <a:rPr lang="en-US" sz="2000" b="1" dirty="0" err="1"/>
              <a:t>j</a:t>
            </a:r>
            <a:r>
              <a:rPr lang="en-US" sz="2000" dirty="0"/>
              <a:t> + C</a:t>
            </a:r>
            <a:r>
              <a:rPr lang="en-US" sz="2000" b="1" dirty="0"/>
              <a:t>k</a:t>
            </a:r>
          </a:p>
          <a:p>
            <a:pPr>
              <a:tabLst>
                <a:tab pos="457200" algn="l"/>
              </a:tabLst>
            </a:pPr>
            <a:endParaRPr lang="en-US" sz="2000" b="1" dirty="0"/>
          </a:p>
          <a:p>
            <a:pPr>
              <a:tabLst>
                <a:tab pos="457200" algn="l"/>
              </a:tabLst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/>
              <a:t>what does it mean when D</a:t>
            </a:r>
            <a:r>
              <a:rPr lang="en-US" sz="2000" baseline="-25000" dirty="0"/>
              <a:t>O </a:t>
            </a:r>
            <a:r>
              <a:rPr lang="en-US" sz="2000" dirty="0"/>
              <a:t>= 0 ?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/>
              <a:t>these are homogeneous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823C5E-FB83-4BF2-8728-4621239170D2}"/>
              </a:ext>
            </a:extLst>
          </p:cNvPr>
          <p:cNvGrpSpPr/>
          <p:nvPr/>
        </p:nvGrpSpPr>
        <p:grpSpPr>
          <a:xfrm>
            <a:off x="2741493" y="1736773"/>
            <a:ext cx="2468111" cy="473250"/>
            <a:chOff x="2211509" y="989760"/>
            <a:chExt cx="2468111" cy="2305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E66984-9865-435B-BB7C-54FC3390A312}"/>
                </a:ext>
              </a:extLst>
            </p:cNvPr>
            <p:cNvSpPr txBox="1"/>
            <p:nvPr/>
          </p:nvSpPr>
          <p:spPr>
            <a:xfrm>
              <a:off x="2990440" y="1025387"/>
              <a:ext cx="1689180" cy="19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units of length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84E0C60-1C7A-4E95-8707-81ACB4462A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1509" y="989760"/>
              <a:ext cx="701024" cy="1257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79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388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1.10   The mutual moment of two lines.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"/>
            <a:ext cx="376773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07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1.10.1 Numerical example:</a:t>
            </a:r>
          </a:p>
          <a:p>
            <a:endParaRPr lang="en-US" dirty="0"/>
          </a:p>
          <a:p>
            <a:r>
              <a:rPr lang="en-US" dirty="0"/>
              <a:t>given:	{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OL1</a:t>
            </a:r>
            <a:r>
              <a:rPr lang="en-US" dirty="0"/>
              <a:t>} = {1, 2, 1 ; -2, 1, 0}    dimensionless ; meters</a:t>
            </a:r>
          </a:p>
          <a:p>
            <a:r>
              <a:rPr lang="en-US" dirty="0"/>
              <a:t>	{</a:t>
            </a:r>
            <a:r>
              <a:rPr lang="en-US" b="1" dirty="0"/>
              <a:t>S</a:t>
            </a:r>
            <a:r>
              <a:rPr lang="en-US" baseline="-25000" dirty="0"/>
              <a:t>2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OL2</a:t>
            </a:r>
            <a:r>
              <a:rPr lang="en-US" dirty="0"/>
              <a:t>} = {-3, 1, 0 ; 1, 3, 5}</a:t>
            </a:r>
          </a:p>
          <a:p>
            <a:endParaRPr lang="en-US" dirty="0"/>
          </a:p>
          <a:p>
            <a:r>
              <a:rPr lang="en-US" dirty="0"/>
              <a:t>find:	for your choice of </a:t>
            </a:r>
            <a:r>
              <a:rPr lang="en-US" b="1" dirty="0"/>
              <a:t>a</a:t>
            </a:r>
            <a:r>
              <a:rPr lang="en-US" baseline="-25000" dirty="0"/>
              <a:t>12</a:t>
            </a:r>
            <a:r>
              <a:rPr lang="en-US" dirty="0"/>
              <a:t> find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baseline="-25000" dirty="0">
                <a:sym typeface="Symbol" panose="05050102010706020507" pitchFamily="18" charset="2"/>
              </a:rPr>
              <a:t>12</a:t>
            </a:r>
            <a:r>
              <a:rPr lang="en-US" dirty="0">
                <a:sym typeface="Symbol" panose="05050102010706020507" pitchFamily="18" charset="2"/>
              </a:rPr>
              <a:t> and a</a:t>
            </a:r>
            <a:r>
              <a:rPr lang="en-US" baseline="-25000" dirty="0">
                <a:sym typeface="Symbol" panose="05050102010706020507" pitchFamily="18" charset="2"/>
              </a:rPr>
              <a:t>12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23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3666" y="5742438"/>
            <a:ext cx="51338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1.17  Definition of Points </a:t>
            </a:r>
            <a:r>
              <a:rPr lang="en-US" b="1" i="1" dirty="0" err="1"/>
              <a:t>r</a:t>
            </a:r>
            <a:r>
              <a:rPr lang="en-US" baseline="-25000" dirty="0" err="1"/>
              <a:t>E</a:t>
            </a:r>
            <a:r>
              <a:rPr lang="en-US" baseline="-25000" dirty="0"/>
              <a:t>!</a:t>
            </a:r>
            <a:r>
              <a:rPr lang="en-US" dirty="0"/>
              <a:t> and </a:t>
            </a:r>
            <a:r>
              <a:rPr lang="en-US" b="1" i="1" dirty="0"/>
              <a:t>r</a:t>
            </a:r>
            <a:r>
              <a:rPr lang="en-US" baseline="-25000" dirty="0"/>
              <a:t>E2</a:t>
            </a: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70" y="838200"/>
            <a:ext cx="6172200" cy="4663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28600"/>
            <a:ext cx="713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1.11   Determination of the Unique Perpendicular Line to Two Given Lines.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62000"/>
            <a:ext cx="3428610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28600"/>
            <a:ext cx="713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1.11   Determination of the Unique Perpendicular Line to Two Given Lines.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AB749-4B68-42D0-B991-8F8149DFC408}"/>
              </a:ext>
            </a:extLst>
          </p:cNvPr>
          <p:cNvSpPr txBox="1"/>
          <p:nvPr/>
        </p:nvSpPr>
        <p:spPr>
          <a:xfrm>
            <a:off x="304800" y="850200"/>
            <a:ext cx="318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{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OL1</a:t>
            </a:r>
            <a:r>
              <a:rPr lang="en-US" dirty="0"/>
              <a:t>}, {</a:t>
            </a:r>
            <a:r>
              <a:rPr lang="en-US" b="1" dirty="0"/>
              <a:t>S</a:t>
            </a:r>
            <a:r>
              <a:rPr lang="en-US" baseline="-25000" dirty="0"/>
              <a:t>2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OL2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rgbClr val="FF0000"/>
                </a:solidFill>
              </a:rPr>
              <a:t>where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are unit vectors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E63DCFA-35DC-4581-85D7-208AA10947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78991"/>
              </p:ext>
            </p:extLst>
          </p:nvPr>
        </p:nvGraphicFramePr>
        <p:xfrm>
          <a:off x="1452563" y="1962150"/>
          <a:ext cx="14255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440" imgH="457200" progId="Equation.DSMT4">
                  <p:embed/>
                </p:oleObj>
              </mc:Choice>
              <mc:Fallback>
                <p:oleObj name="Equation" r:id="rId3" imgW="901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2563" y="1962150"/>
                        <a:ext cx="142557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2A05337-9A8E-492B-9A5C-893FD374C9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84960"/>
              </p:ext>
            </p:extLst>
          </p:nvPr>
        </p:nvGraphicFramePr>
        <p:xfrm>
          <a:off x="1412858" y="3030539"/>
          <a:ext cx="2609850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25400" imgH="711000" progId="Equation.DSMT4">
                  <p:embed/>
                </p:oleObj>
              </mc:Choice>
              <mc:Fallback>
                <p:oleObj name="Equation" r:id="rId5" imgW="16254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2858" y="3030539"/>
                        <a:ext cx="2609850" cy="1141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5FAAF3-60FE-48C9-9C1D-1F953793A814}"/>
              </a:ext>
            </a:extLst>
          </p:cNvPr>
          <p:cNvSpPr txBox="1"/>
          <p:nvPr/>
        </p:nvSpPr>
        <p:spPr>
          <a:xfrm>
            <a:off x="3523142" y="19682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(1.154)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4FB18-9F23-4223-8A74-11A939EB1847}"/>
              </a:ext>
            </a:extLst>
          </p:cNvPr>
          <p:cNvSpPr txBox="1"/>
          <p:nvPr/>
        </p:nvSpPr>
        <p:spPr>
          <a:xfrm>
            <a:off x="4256700" y="380261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(1.157)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97094-5243-4C4E-ACAD-72C9A41B4A1A}"/>
              </a:ext>
            </a:extLst>
          </p:cNvPr>
          <p:cNvSpPr txBox="1"/>
          <p:nvPr/>
        </p:nvSpPr>
        <p:spPr>
          <a:xfrm>
            <a:off x="1268090" y="4585519"/>
            <a:ext cx="22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(1.157) with </a:t>
            </a:r>
            <a:r>
              <a:rPr lang="en-US" b="1" dirty="0"/>
              <a:t>S</a:t>
            </a:r>
            <a:r>
              <a:rPr lang="en-US" baseline="-25000" dirty="0"/>
              <a:t>OL1</a:t>
            </a:r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E71B135-C881-44AE-ABBD-2A3A580A3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307905"/>
              </p:ext>
            </p:extLst>
          </p:nvPr>
        </p:nvGraphicFramePr>
        <p:xfrm>
          <a:off x="1351876" y="5085065"/>
          <a:ext cx="41179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65360" imgH="253800" progId="Equation.DSMT4">
                  <p:embed/>
                </p:oleObj>
              </mc:Choice>
              <mc:Fallback>
                <p:oleObj name="Equation" r:id="rId7" imgW="2565360" imgH="253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2A05337-9A8E-492B-9A5C-893FD374C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51876" y="5085065"/>
                        <a:ext cx="41179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2938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762000"/>
            <a:ext cx="3428610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28600"/>
            <a:ext cx="713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1.11   Determination of the Unique Perpendicular Line to Two Given Lines.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AB749-4B68-42D0-B991-8F8149DFC408}"/>
              </a:ext>
            </a:extLst>
          </p:cNvPr>
          <p:cNvSpPr txBox="1"/>
          <p:nvPr/>
        </p:nvSpPr>
        <p:spPr>
          <a:xfrm>
            <a:off x="304800" y="850200"/>
            <a:ext cx="318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{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OL1</a:t>
            </a:r>
            <a:r>
              <a:rPr lang="en-US" dirty="0"/>
              <a:t>}, {</a:t>
            </a:r>
            <a:r>
              <a:rPr lang="en-US" b="1" dirty="0"/>
              <a:t>S</a:t>
            </a:r>
            <a:r>
              <a:rPr lang="en-US" baseline="-25000" dirty="0"/>
              <a:t>2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OL2</a:t>
            </a:r>
            <a:r>
              <a:rPr lang="en-US" dirty="0"/>
              <a:t>}</a:t>
            </a:r>
          </a:p>
          <a:p>
            <a:r>
              <a:rPr lang="en-US" dirty="0">
                <a:solidFill>
                  <a:srgbClr val="FF0000"/>
                </a:solidFill>
              </a:rPr>
              <a:t>where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are unit vectors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E71B135-C881-44AE-ABBD-2A3A580A3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756741"/>
              </p:ext>
            </p:extLst>
          </p:nvPr>
        </p:nvGraphicFramePr>
        <p:xfrm>
          <a:off x="609600" y="1854200"/>
          <a:ext cx="41179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65360" imgH="253800" progId="Equation.DSMT4">
                  <p:embed/>
                </p:oleObj>
              </mc:Choice>
              <mc:Fallback>
                <p:oleObj name="Equation" r:id="rId3" imgW="2565360" imgH="2538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E71B135-C881-44AE-ABBD-2A3A580A31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854200"/>
                        <a:ext cx="411797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E765583-5117-47C8-A354-255050464E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634133"/>
              </p:ext>
            </p:extLst>
          </p:nvPr>
        </p:nvGraphicFramePr>
        <p:xfrm>
          <a:off x="533400" y="3149600"/>
          <a:ext cx="5360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40080" imgH="253800" progId="Equation.DSMT4">
                  <p:embed/>
                </p:oleObj>
              </mc:Choice>
              <mc:Fallback>
                <p:oleObj name="Equation" r:id="rId5" imgW="3340080" imgH="2538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E71B135-C881-44AE-ABBD-2A3A580A31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400" y="3149600"/>
                        <a:ext cx="5360988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2D4AF70-59C0-47D9-8B4D-803E39D6B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663028"/>
              </p:ext>
            </p:extLst>
          </p:nvPr>
        </p:nvGraphicFramePr>
        <p:xfrm>
          <a:off x="609600" y="4461933"/>
          <a:ext cx="29749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54000" imgH="469800" progId="Equation.DSMT4">
                  <p:embed/>
                </p:oleObj>
              </mc:Choice>
              <mc:Fallback>
                <p:oleObj name="Equation" r:id="rId7" imgW="1854000" imgH="4698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E765583-5117-47C8-A354-255050464E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4461933"/>
                        <a:ext cx="29749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8D4727D-FFBE-4721-B239-6462B8DF568E}"/>
              </a:ext>
            </a:extLst>
          </p:cNvPr>
          <p:cNvSpPr txBox="1"/>
          <p:nvPr/>
        </p:nvSpPr>
        <p:spPr>
          <a:xfrm>
            <a:off x="533400" y="3863533"/>
            <a:ext cx="440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n-US" b="1" dirty="0"/>
              <a:t>r</a:t>
            </a:r>
            <a:r>
              <a:rPr lang="en-US" baseline="-25000" dirty="0"/>
              <a:t>E1</a:t>
            </a:r>
            <a:r>
              <a:rPr lang="en-US" dirty="0"/>
              <a:t> lies on the first line, </a:t>
            </a:r>
            <a:r>
              <a:rPr lang="en-US" b="1" dirty="0"/>
              <a:t>r</a:t>
            </a:r>
            <a:r>
              <a:rPr lang="en-US" baseline="-25000" dirty="0"/>
              <a:t>E1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 </a:t>
            </a:r>
            <a:r>
              <a:rPr lang="en-US" b="1" dirty="0">
                <a:sym typeface="Symbol" panose="05050102010706020507" pitchFamily="18" charset="2"/>
              </a:rPr>
              <a:t>S</a:t>
            </a:r>
            <a:r>
              <a:rPr lang="en-US" baseline="-25000" dirty="0">
                <a:sym typeface="Symbol" panose="05050102010706020507" pitchFamily="18" charset="2"/>
              </a:rPr>
              <a:t>OL1</a:t>
            </a:r>
            <a:r>
              <a:rPr lang="en-US" dirty="0">
                <a:sym typeface="Symbol" panose="05050102010706020507" pitchFamily="18" charset="2"/>
              </a:rPr>
              <a:t> = 0 and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CB9A0-9D2A-45EE-9C7B-19E94454A5E5}"/>
              </a:ext>
            </a:extLst>
          </p:cNvPr>
          <p:cNvSpPr txBox="1"/>
          <p:nvPr/>
        </p:nvSpPr>
        <p:spPr>
          <a:xfrm>
            <a:off x="279400" y="5387411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Plucker</a:t>
            </a:r>
            <a:r>
              <a:rPr lang="en-US" dirty="0"/>
              <a:t> coordinates of the line that is mutually perpendicular to the two given lines are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B78F611-1830-4B40-91A7-4F49043CD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891124"/>
              </p:ext>
            </p:extLst>
          </p:nvPr>
        </p:nvGraphicFramePr>
        <p:xfrm>
          <a:off x="609600" y="6001476"/>
          <a:ext cx="13652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50680" imgH="253800" progId="Equation.DSMT4">
                  <p:embed/>
                </p:oleObj>
              </mc:Choice>
              <mc:Fallback>
                <p:oleObj name="Equation" r:id="rId9" imgW="85068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2D4AF70-59C0-47D9-8B4D-803E39D6B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" y="6001476"/>
                        <a:ext cx="136525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1712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08551-3126-485B-95B3-A2A927CA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F5A8D-547D-419A-9E2C-81A007BC0EA4}"/>
              </a:ext>
            </a:extLst>
          </p:cNvPr>
          <p:cNvSpPr txBox="1"/>
          <p:nvPr/>
        </p:nvSpPr>
        <p:spPr>
          <a:xfrm>
            <a:off x="457200" y="304800"/>
            <a:ext cx="556748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given:</a:t>
            </a:r>
          </a:p>
          <a:p>
            <a:pPr lvl="1"/>
            <a:r>
              <a:rPr lang="en-US" dirty="0"/>
              <a:t>{</a:t>
            </a:r>
            <a:r>
              <a:rPr lang="en-US" b="1" dirty="0"/>
              <a:t>S</a:t>
            </a:r>
            <a:r>
              <a:rPr lang="en-US" baseline="-25000" dirty="0"/>
              <a:t>1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OL1</a:t>
            </a:r>
            <a:r>
              <a:rPr lang="en-US" dirty="0"/>
              <a:t>}, {</a:t>
            </a:r>
            <a:r>
              <a:rPr lang="en-US" b="1" dirty="0"/>
              <a:t>S</a:t>
            </a:r>
            <a:r>
              <a:rPr lang="en-US" baseline="-25000" dirty="0"/>
              <a:t>2</a:t>
            </a:r>
            <a:r>
              <a:rPr lang="en-US" dirty="0"/>
              <a:t> ; </a:t>
            </a:r>
            <a:r>
              <a:rPr lang="en-US" b="1" dirty="0"/>
              <a:t>S</a:t>
            </a:r>
            <a:r>
              <a:rPr lang="en-US" baseline="-25000" dirty="0"/>
              <a:t>OL2</a:t>
            </a:r>
            <a:r>
              <a:rPr lang="en-US" dirty="0"/>
              <a:t>}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where </a:t>
            </a:r>
            <a:r>
              <a:rPr lang="en-US" b="1" u="sng" dirty="0">
                <a:solidFill>
                  <a:srgbClr val="FF0000"/>
                </a:solidFill>
              </a:rPr>
              <a:t>S</a:t>
            </a:r>
            <a:r>
              <a:rPr lang="en-US" u="sng" baseline="-25000" dirty="0">
                <a:solidFill>
                  <a:srgbClr val="FF0000"/>
                </a:solidFill>
              </a:rPr>
              <a:t>1</a:t>
            </a:r>
            <a:r>
              <a:rPr lang="en-US" u="sng" dirty="0">
                <a:solidFill>
                  <a:srgbClr val="FF0000"/>
                </a:solidFill>
              </a:rPr>
              <a:t> and </a:t>
            </a:r>
            <a:r>
              <a:rPr lang="en-US" b="1" u="sng" dirty="0">
                <a:solidFill>
                  <a:srgbClr val="FF0000"/>
                </a:solidFill>
              </a:rPr>
              <a:t>S</a:t>
            </a:r>
            <a:r>
              <a:rPr lang="en-US" u="sng" baseline="-25000" dirty="0">
                <a:solidFill>
                  <a:srgbClr val="FF0000"/>
                </a:solidFill>
              </a:rPr>
              <a:t>2</a:t>
            </a:r>
            <a:r>
              <a:rPr lang="en-US" u="sng" dirty="0">
                <a:solidFill>
                  <a:srgbClr val="FF0000"/>
                </a:solidFill>
              </a:rPr>
              <a:t> are unit vectors</a:t>
            </a:r>
          </a:p>
          <a:p>
            <a:pPr marL="2857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select:</a:t>
            </a:r>
          </a:p>
          <a:p>
            <a:pPr lvl="1"/>
            <a:r>
              <a:rPr lang="en-US" dirty="0"/>
              <a:t>a direction for </a:t>
            </a:r>
            <a:r>
              <a:rPr lang="en-US" b="1" dirty="0"/>
              <a:t>a</a:t>
            </a:r>
            <a:r>
              <a:rPr lang="en-US" baseline="-25000" dirty="0"/>
              <a:t>12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		for example</a:t>
            </a:r>
          </a:p>
          <a:p>
            <a:pPr lvl="1"/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find:  α</a:t>
            </a:r>
            <a:r>
              <a:rPr lang="en-US" baseline="-25000" dirty="0"/>
              <a:t>12</a:t>
            </a:r>
            <a:r>
              <a:rPr lang="en-US" dirty="0"/>
              <a:t>, a</a:t>
            </a:r>
            <a:r>
              <a:rPr lang="en-US" baseline="-25000" dirty="0"/>
              <a:t>12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en-US" baseline="-25000" dirty="0"/>
              <a:t>E1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en-US" baseline="-25000" dirty="0"/>
              <a:t>E2</a:t>
            </a: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EFB0D7E-75AC-4F29-BBDC-B1E884CC0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446889"/>
              </p:ext>
            </p:extLst>
          </p:nvPr>
        </p:nvGraphicFramePr>
        <p:xfrm>
          <a:off x="1828800" y="2139950"/>
          <a:ext cx="1300661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680" imgH="444240" progId="Equation.DSMT4">
                  <p:embed/>
                </p:oleObj>
              </mc:Choice>
              <mc:Fallback>
                <p:oleObj name="Equation" r:id="rId2" imgW="8506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8800" y="2139950"/>
                        <a:ext cx="1300661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0B75471-FDD8-4DFE-9090-5AD91C79F0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876" y="215073"/>
            <a:ext cx="3428610" cy="2590800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698A9BD-423F-49D1-9D3E-E3F78E3BCD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213853"/>
              </p:ext>
            </p:extLst>
          </p:nvPr>
        </p:nvGraphicFramePr>
        <p:xfrm>
          <a:off x="1295400" y="3395579"/>
          <a:ext cx="2405063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74640" imgH="1117440" progId="Equation.DSMT4">
                  <p:embed/>
                </p:oleObj>
              </mc:Choice>
              <mc:Fallback>
                <p:oleObj name="Equation" r:id="rId5" imgW="1574640" imgH="11174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EFB0D7E-75AC-4F29-BBDC-B1E884CC0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5400" y="3395579"/>
                        <a:ext cx="2405063" cy="170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D457C18-C98A-43D3-9E0D-887056B43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117432"/>
            <a:ext cx="3276600" cy="675079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2CCA102-35F4-4B5D-92BC-A5FDB3A32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758438"/>
              </p:ext>
            </p:extLst>
          </p:nvPr>
        </p:nvGraphicFramePr>
        <p:xfrm>
          <a:off x="1295400" y="5906168"/>
          <a:ext cx="15716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28520" imgH="228600" progId="Equation.DSMT4">
                  <p:embed/>
                </p:oleObj>
              </mc:Choice>
              <mc:Fallback>
                <p:oleObj name="Equation" r:id="rId8" imgW="1028520" imgH="2286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698A9BD-423F-49D1-9D3E-E3F78E3BCD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95400" y="5906168"/>
                        <a:ext cx="157162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7762D868-CAE5-45FC-865B-0292862DA240}"/>
              </a:ext>
            </a:extLst>
          </p:cNvPr>
          <p:cNvSpPr/>
          <p:nvPr/>
        </p:nvSpPr>
        <p:spPr>
          <a:xfrm>
            <a:off x="8377989" y="6386512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76842-5022-4B87-9C82-21C8F2554A96}"/>
              </a:ext>
            </a:extLst>
          </p:cNvPr>
          <p:cNvSpPr txBox="1"/>
          <p:nvPr/>
        </p:nvSpPr>
        <p:spPr>
          <a:xfrm>
            <a:off x="4800600" y="5270305"/>
            <a:ext cx="397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(must handle special cases if </a:t>
            </a:r>
            <a:r>
              <a:rPr lang="en-US" i="1" dirty="0" err="1"/>
              <a:t>denom</a:t>
            </a:r>
            <a:r>
              <a:rPr lang="en-US" i="1" dirty="0"/>
              <a:t> = 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F8738-C0AA-497D-9D67-995A68414089}"/>
              </a:ext>
            </a:extLst>
          </p:cNvPr>
          <p:cNvSpPr txBox="1"/>
          <p:nvPr/>
        </p:nvSpPr>
        <p:spPr>
          <a:xfrm>
            <a:off x="3429000" y="2678036"/>
            <a:ext cx="450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(must handle special case if lines are parallel)</a:t>
            </a:r>
          </a:p>
        </p:txBody>
      </p:sp>
    </p:spTree>
    <p:extLst>
      <p:ext uri="{BB962C8B-B14F-4D97-AF65-F5344CB8AC3E}">
        <p14:creationId xmlns:p14="http://schemas.microsoft.com/office/powerpoint/2010/main" val="17269467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762000"/>
            <a:ext cx="4705350" cy="5238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124200" y="5638800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93495"/>
            <a:ext cx="4448556" cy="45633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398046"/>
            <a:ext cx="80772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given: {</a:t>
            </a:r>
            <a:r>
              <a:rPr lang="en-US" sz="1600" b="1" dirty="0"/>
              <a:t>S</a:t>
            </a:r>
            <a:r>
              <a:rPr lang="en-US" sz="1600" baseline="-25000" dirty="0"/>
              <a:t>1</a:t>
            </a:r>
            <a:r>
              <a:rPr lang="en-US" sz="1600" dirty="0"/>
              <a:t> ; </a:t>
            </a:r>
            <a:r>
              <a:rPr lang="en-US" sz="1600" b="1" dirty="0"/>
              <a:t>S</a:t>
            </a:r>
            <a:r>
              <a:rPr lang="en-US" sz="1600" baseline="-25000" dirty="0"/>
              <a:t>OL1</a:t>
            </a:r>
            <a:r>
              <a:rPr lang="en-US" sz="1600" dirty="0"/>
              <a:t>}, {</a:t>
            </a:r>
            <a:r>
              <a:rPr lang="en-US" sz="1600" b="1" dirty="0"/>
              <a:t>S</a:t>
            </a:r>
            <a:r>
              <a:rPr lang="en-US" sz="1600" baseline="-25000" dirty="0"/>
              <a:t>2</a:t>
            </a:r>
            <a:r>
              <a:rPr lang="en-US" sz="1600" dirty="0"/>
              <a:t> ; </a:t>
            </a:r>
            <a:r>
              <a:rPr lang="en-US" sz="1600" b="1" dirty="0"/>
              <a:t>S</a:t>
            </a:r>
            <a:r>
              <a:rPr lang="en-US" sz="1600" baseline="-25000" dirty="0"/>
              <a:t>OL2</a:t>
            </a:r>
            <a:r>
              <a:rPr lang="en-US" sz="1600" dirty="0"/>
              <a:t>} where |</a:t>
            </a:r>
            <a:r>
              <a:rPr lang="en-US" sz="1600" b="1" dirty="0"/>
              <a:t>S</a:t>
            </a:r>
            <a:r>
              <a:rPr lang="en-US" sz="1600" baseline="-25000" dirty="0"/>
              <a:t>1</a:t>
            </a:r>
            <a:r>
              <a:rPr lang="en-US" sz="1600" dirty="0"/>
              <a:t>| = |</a:t>
            </a:r>
            <a:r>
              <a:rPr lang="en-US" sz="1600" b="1" dirty="0"/>
              <a:t>S</a:t>
            </a:r>
            <a:r>
              <a:rPr lang="en-US" sz="1600" baseline="-25000" dirty="0"/>
              <a:t>2</a:t>
            </a:r>
            <a:r>
              <a:rPr lang="en-US" sz="1600" dirty="0"/>
              <a:t>| = 1, </a:t>
            </a:r>
            <a:r>
              <a:rPr lang="en-US" sz="1600" b="1" dirty="0"/>
              <a:t>S</a:t>
            </a:r>
            <a:r>
              <a:rPr lang="en-US" sz="1600" baseline="-25000" dirty="0"/>
              <a:t>1</a:t>
            </a:r>
            <a:r>
              <a:rPr lang="en-US" sz="1600" dirty="0">
                <a:sym typeface="Symbol"/>
              </a:rPr>
              <a:t>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OL2</a:t>
            </a:r>
            <a:r>
              <a:rPr lang="en-US" sz="1600" dirty="0">
                <a:sym typeface="Symbol"/>
              </a:rPr>
              <a:t> +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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 = 0, and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 is not parallel to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endParaRPr lang="en-US" sz="1600" dirty="0">
              <a:sym typeface="Symbol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sym typeface="Symbol"/>
              </a:rPr>
              <a:t>find:  point of intersection, 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endParaRPr lang="en-US" sz="1600" dirty="0">
              <a:sym typeface="Symbol"/>
            </a:endParaRPr>
          </a:p>
          <a:p>
            <a:pPr>
              <a:spcBef>
                <a:spcPts val="1200"/>
              </a:spcBef>
            </a:pPr>
            <a:endParaRPr lang="en-US" sz="1600" dirty="0">
              <a:sym typeface="Symbol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sym typeface="Symbol"/>
              </a:rPr>
              <a:t>will show two solution approaches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2542FF-C5C8-435D-82AB-077251DA7C74}"/>
              </a:ext>
            </a:extLst>
          </p:cNvPr>
          <p:cNvSpPr/>
          <p:nvPr/>
        </p:nvSpPr>
        <p:spPr>
          <a:xfrm>
            <a:off x="3124200" y="368112"/>
            <a:ext cx="1295400" cy="459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/>
          <a:srcRect b="15468"/>
          <a:stretch/>
        </p:blipFill>
        <p:spPr bwMode="auto">
          <a:xfrm>
            <a:off x="6172200" y="76200"/>
            <a:ext cx="283400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04800" y="398046"/>
            <a:ext cx="807720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ym typeface="Symbol"/>
              </a:rPr>
              <a:t>Approach 1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The point 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 must lie on both lines.  Thus,</a:t>
            </a:r>
          </a:p>
          <a:p>
            <a:r>
              <a:rPr lang="en-US" sz="1600" dirty="0">
                <a:sym typeface="Symbol"/>
              </a:rPr>
              <a:t>	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b="1" dirty="0">
                <a:sym typeface="Symbol"/>
              </a:rPr>
              <a:t> = 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			(1.176)</a:t>
            </a:r>
          </a:p>
          <a:p>
            <a:r>
              <a:rPr lang="en-US" sz="1600" dirty="0">
                <a:sym typeface="Symbol"/>
              </a:rPr>
              <a:t>	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b="1" dirty="0">
                <a:sym typeface="Symbol"/>
              </a:rPr>
              <a:t> = S</a:t>
            </a:r>
            <a:r>
              <a:rPr lang="en-US" sz="1600" baseline="-25000" dirty="0">
                <a:sym typeface="Symbol"/>
              </a:rPr>
              <a:t>OL2</a:t>
            </a:r>
            <a:r>
              <a:rPr lang="en-US" sz="1600" dirty="0">
                <a:sym typeface="Symbol"/>
              </a:rPr>
              <a:t>			(1.177)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performing a cross product of (1.176) with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gives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	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</a:t>
            </a:r>
            <a:r>
              <a:rPr lang="en-US" sz="1600" b="1" dirty="0">
                <a:sym typeface="Symbol"/>
              </a:rPr>
              <a:t> </a:t>
            </a:r>
            <a:r>
              <a:rPr lang="en-US" sz="1600" dirty="0">
                <a:sym typeface="Symbol"/>
              </a:rPr>
              <a:t>(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</a:t>
            </a:r>
            <a:r>
              <a:rPr lang="en-US" sz="1600" b="1" dirty="0">
                <a:sym typeface="Symbol"/>
              </a:rPr>
              <a:t> = 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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OL1</a:t>
            </a:r>
            <a:endParaRPr lang="en-US" sz="1600" dirty="0">
              <a:sym typeface="Symbol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	(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 – (r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)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 =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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		(1.179)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performing a scalar product with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 gives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	(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)(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– (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)(r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) =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  (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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)	(1.180)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ym typeface="Symbol"/>
              </a:rPr>
              <a:t>substituting (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= 1 and multiplying by -1 gives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ym typeface="Symbol"/>
              </a:rPr>
              <a:t>	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  [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– (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] = (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 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)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	(1.181)</a:t>
            </a:r>
          </a:p>
          <a:p>
            <a:pPr>
              <a:spcBef>
                <a:spcPts val="1200"/>
              </a:spcBef>
            </a:pPr>
            <a:endParaRPr lang="en-US" sz="1600" dirty="0">
              <a:sym typeface="Symbol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sym typeface="Symbol"/>
              </a:rPr>
              <a:t>Now we can solve (1.155) and (1.160) for 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. 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	- form cross product of (1.155) with [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– (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] . expand, and solve for 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endParaRPr lang="en-US" sz="1600" dirty="0">
              <a:sym typeface="Symbo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9"/>
          <a:stretch/>
        </p:blipFill>
        <p:spPr bwMode="auto">
          <a:xfrm>
            <a:off x="609600" y="5334000"/>
            <a:ext cx="7086600" cy="89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"/>
            <a:ext cx="2438400" cy="25013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B4A27-EE3F-4CBC-A1B5-0AC828D02010}"/>
              </a:ext>
            </a:extLst>
          </p:cNvPr>
          <p:cNvSpPr txBox="1"/>
          <p:nvPr/>
        </p:nvSpPr>
        <p:spPr>
          <a:xfrm>
            <a:off x="7730067" y="55953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(1.185)</a:t>
            </a:r>
          </a:p>
        </p:txBody>
      </p:sp>
    </p:spTree>
    <p:extLst>
      <p:ext uri="{BB962C8B-B14F-4D97-AF65-F5344CB8AC3E}">
        <p14:creationId xmlns:p14="http://schemas.microsoft.com/office/powerpoint/2010/main" val="41380330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762000"/>
            <a:ext cx="77552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given: </a:t>
            </a:r>
            <a:r>
              <a:rPr lang="en-US" sz="2400" dirty="0" err="1"/>
              <a:t>Plucker</a:t>
            </a:r>
            <a:r>
              <a:rPr lang="en-US" sz="2400" dirty="0"/>
              <a:t> coordinates of 2 non-parallel intersecting lines</a:t>
            </a:r>
          </a:p>
          <a:p>
            <a:r>
              <a:rPr lang="en-US" sz="2400" dirty="0"/>
              <a:t>	{3, 2, 4 ; 8, 0, -6}     {dimensionless ; meters}</a:t>
            </a:r>
          </a:p>
          <a:p>
            <a:r>
              <a:rPr lang="en-US" sz="2400" dirty="0"/>
              <a:t>	{-1, 3, 2 ; 4, 0, 2}</a:t>
            </a:r>
          </a:p>
          <a:p>
            <a:r>
              <a:rPr lang="en-US" sz="2400" dirty="0"/>
              <a:t>	note that the mutual moment of the 2 lines is zero</a:t>
            </a:r>
          </a:p>
          <a:p>
            <a:endParaRPr lang="en-US" sz="2400" dirty="0"/>
          </a:p>
          <a:p>
            <a:r>
              <a:rPr lang="en-US" sz="2400" dirty="0"/>
              <a:t>find: point of intersection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F10A2-7E23-4915-BEC6-7FFE4449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191000"/>
            <a:ext cx="4029075" cy="159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47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98046"/>
            <a:ext cx="80772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ym typeface="Symbol"/>
              </a:rPr>
              <a:t>Approach 2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The point 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 must lie on both lines.  Thus,</a:t>
            </a:r>
          </a:p>
          <a:p>
            <a:r>
              <a:rPr lang="en-US" sz="1600" dirty="0">
                <a:sym typeface="Symbol"/>
              </a:rPr>
              <a:t>	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b="1" dirty="0">
                <a:sym typeface="Symbol"/>
              </a:rPr>
              <a:t> = 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			(1.176)</a:t>
            </a:r>
          </a:p>
          <a:p>
            <a:r>
              <a:rPr lang="en-US" sz="1600" dirty="0">
                <a:sym typeface="Symbol"/>
              </a:rPr>
              <a:t>	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b="1" dirty="0">
                <a:sym typeface="Symbol"/>
              </a:rPr>
              <a:t> = S</a:t>
            </a:r>
            <a:r>
              <a:rPr lang="en-US" sz="1600" baseline="-25000" dirty="0">
                <a:sym typeface="Symbol"/>
              </a:rPr>
              <a:t>OL2</a:t>
            </a:r>
            <a:r>
              <a:rPr lang="en-US" sz="1600" dirty="0">
                <a:sym typeface="Symbol"/>
              </a:rPr>
              <a:t>			(1.177)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performing a cross product gives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	</a:t>
            </a:r>
            <a:r>
              <a:rPr lang="en-US" sz="1600" b="1" dirty="0">
                <a:sym typeface="Symbol"/>
              </a:rPr>
              <a:t> </a:t>
            </a:r>
            <a:r>
              <a:rPr lang="en-US" sz="1600" dirty="0">
                <a:sym typeface="Symbol"/>
              </a:rPr>
              <a:t>(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 (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)</a:t>
            </a:r>
            <a:r>
              <a:rPr lang="en-US" sz="1600" b="1" dirty="0">
                <a:sym typeface="Symbol"/>
              </a:rPr>
              <a:t> = 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 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OL2</a:t>
            </a:r>
            <a:r>
              <a:rPr lang="en-US" sz="1600" dirty="0">
                <a:sym typeface="Symbol"/>
              </a:rPr>
              <a:t>		(1.186)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expanding this expression gives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ym typeface="Symbol"/>
              </a:rPr>
              <a:t>	[(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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] 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 – [(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 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]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=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 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OL2     </a:t>
            </a:r>
            <a:r>
              <a:rPr lang="en-US" sz="1600" dirty="0">
                <a:sym typeface="Symbol"/>
              </a:rPr>
              <a:t>(1.187)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ym typeface="Symbol"/>
              </a:rPr>
              <a:t>substitute [(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 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dirty="0">
                <a:sym typeface="Symbol"/>
              </a:rPr>
              <a:t>] = 0 and (</a:t>
            </a:r>
            <a:r>
              <a:rPr lang="en-US" sz="1600" b="1" dirty="0">
                <a:sym typeface="Symbol"/>
              </a:rPr>
              <a:t>r</a:t>
            </a:r>
            <a:r>
              <a:rPr lang="en-US" sz="1600" baseline="-25000" dirty="0">
                <a:sym typeface="Symbol"/>
              </a:rPr>
              <a:t>0</a:t>
            </a:r>
            <a:r>
              <a:rPr lang="en-US" sz="1600" b="1" dirty="0">
                <a:sym typeface="Symbol"/>
              </a:rPr>
              <a:t>  S</a:t>
            </a:r>
            <a:r>
              <a:rPr lang="en-US" sz="1600" baseline="-25000" dirty="0">
                <a:sym typeface="Symbol"/>
              </a:rPr>
              <a:t>1</a:t>
            </a:r>
            <a:r>
              <a:rPr lang="en-US" sz="1600" dirty="0">
                <a:sym typeface="Symbol"/>
              </a:rPr>
              <a:t>) =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 to get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ym typeface="Symbol"/>
              </a:rPr>
              <a:t>	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11"/>
          <a:stretch/>
        </p:blipFill>
        <p:spPr bwMode="auto">
          <a:xfrm>
            <a:off x="2057400" y="3505200"/>
            <a:ext cx="3505200" cy="92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"/>
            <a:ext cx="2438400" cy="2501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5D220E-B27A-4C83-A80B-A92BD3CB1ECA}"/>
              </a:ext>
            </a:extLst>
          </p:cNvPr>
          <p:cNvSpPr txBox="1"/>
          <p:nvPr/>
        </p:nvSpPr>
        <p:spPr>
          <a:xfrm>
            <a:off x="4876800" y="378543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(1.188)</a:t>
            </a:r>
          </a:p>
        </p:txBody>
      </p:sp>
    </p:spTree>
    <p:extLst>
      <p:ext uri="{BB962C8B-B14F-4D97-AF65-F5344CB8AC3E}">
        <p14:creationId xmlns:p14="http://schemas.microsoft.com/office/powerpoint/2010/main" val="206422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48734"/>
            <a:ext cx="860684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ym typeface="Symbol"/>
              </a:rPr>
              <a:t>Determine the coordinates of a plane, i.e. [D</a:t>
            </a:r>
            <a:r>
              <a:rPr lang="en-US" baseline="-25000" dirty="0">
                <a:sym typeface="Symbol"/>
              </a:rPr>
              <a:t>O</a:t>
            </a:r>
            <a:r>
              <a:rPr lang="en-US" dirty="0">
                <a:sym typeface="Symbol"/>
              </a:rPr>
              <a:t> ; A, B, C] when given 3 points on the plane.</a:t>
            </a:r>
          </a:p>
          <a:p>
            <a:pPr>
              <a:spcBef>
                <a:spcPts val="600"/>
              </a:spcBef>
            </a:pPr>
            <a:r>
              <a:rPr lang="en-US" dirty="0">
                <a:sym typeface="Symbol"/>
              </a:rPr>
              <a:t>	sample problem 1.3.2 (i)</a:t>
            </a:r>
          </a:p>
          <a:p>
            <a:pPr>
              <a:spcBef>
                <a:spcPts val="600"/>
              </a:spcBef>
              <a:tabLst>
                <a:tab pos="457200" algn="l"/>
              </a:tabLst>
            </a:pPr>
            <a:r>
              <a:rPr lang="en-US" dirty="0"/>
              <a:t>P	(1 ; 3, 4, 1)    ( </a:t>
            </a:r>
            <a:r>
              <a:rPr lang="en-US" baseline="30000" dirty="0"/>
              <a:t>.</a:t>
            </a:r>
            <a:r>
              <a:rPr lang="en-US" dirty="0"/>
              <a:t> ; m, m, m)</a:t>
            </a:r>
          </a:p>
          <a:p>
            <a:pPr>
              <a:spcBef>
                <a:spcPts val="600"/>
              </a:spcBef>
              <a:tabLst>
                <a:tab pos="457200" algn="l"/>
              </a:tabLst>
            </a:pPr>
            <a:r>
              <a:rPr lang="en-US" dirty="0"/>
              <a:t>Q	(1 ; -1, 2, 4)</a:t>
            </a:r>
          </a:p>
          <a:p>
            <a:pPr>
              <a:spcBef>
                <a:spcPts val="600"/>
              </a:spcBef>
              <a:tabLst>
                <a:tab pos="457200" algn="l"/>
              </a:tabLst>
            </a:pPr>
            <a:r>
              <a:rPr lang="en-US" dirty="0"/>
              <a:t>R	(1 ; 3, 2, 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ECE00-C52A-4942-B8E6-F393DE8CF8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74" y="2514600"/>
            <a:ext cx="5125551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38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398046"/>
            <a:ext cx="807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ym typeface="Symbol"/>
              </a:rPr>
              <a:t>Comparison of Approaches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ym typeface="Symbol"/>
              </a:rPr>
              <a:t>Equation (1.188) will yield 0/0 if</a:t>
            </a:r>
          </a:p>
          <a:p>
            <a:pPr marL="685800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>
                <a:sym typeface="Symbol"/>
              </a:rPr>
              <a:t>the first line passes through the origin</a:t>
            </a:r>
          </a:p>
          <a:p>
            <a:pPr marL="685800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1600" dirty="0">
                <a:sym typeface="Symbol"/>
              </a:rPr>
              <a:t>the two lines lie in a plane that passes through the origin</a:t>
            </a:r>
            <a:br>
              <a:rPr lang="en-US" sz="1600" dirty="0">
                <a:sym typeface="Symbol"/>
              </a:rPr>
            </a:br>
            <a:r>
              <a:rPr lang="en-US" sz="1600" dirty="0">
                <a:sym typeface="Symbol"/>
              </a:rPr>
              <a:t>(because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 will be perpendicular to the plane and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2</a:t>
            </a:r>
            <a:r>
              <a:rPr lang="en-US" sz="1600" dirty="0">
                <a:sym typeface="Symbol"/>
              </a:rPr>
              <a:t> is in</a:t>
            </a:r>
            <a:br>
              <a:rPr lang="en-US" sz="1600" dirty="0">
                <a:sym typeface="Symbol"/>
              </a:rPr>
            </a:br>
            <a:r>
              <a:rPr lang="en-US" sz="1600" dirty="0">
                <a:sym typeface="Symbol"/>
              </a:rPr>
              <a:t>the plane ; also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OL1</a:t>
            </a:r>
            <a:r>
              <a:rPr lang="en-US" sz="1600" dirty="0">
                <a:sym typeface="Symbol"/>
              </a:rPr>
              <a:t> and </a:t>
            </a:r>
            <a:r>
              <a:rPr lang="en-US" sz="1600" b="1" dirty="0">
                <a:sym typeface="Symbol"/>
              </a:rPr>
              <a:t>S</a:t>
            </a:r>
            <a:r>
              <a:rPr lang="en-US" sz="1600" baseline="-25000" dirty="0">
                <a:sym typeface="Symbol"/>
              </a:rPr>
              <a:t>OL2</a:t>
            </a:r>
            <a:r>
              <a:rPr lang="en-US" sz="1600" dirty="0">
                <a:sym typeface="Symbol"/>
              </a:rPr>
              <a:t> will be parallel)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3"/>
          <a:stretch/>
        </p:blipFill>
        <p:spPr bwMode="auto">
          <a:xfrm>
            <a:off x="609600" y="4441884"/>
            <a:ext cx="7162800" cy="89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69"/>
          <a:stretch/>
        </p:blipFill>
        <p:spPr bwMode="auto">
          <a:xfrm>
            <a:off x="1905000" y="3048768"/>
            <a:ext cx="3886200" cy="92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"/>
            <a:ext cx="2438400" cy="2501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501475-7A00-4359-9651-AFE8C55A8A78}"/>
              </a:ext>
            </a:extLst>
          </p:cNvPr>
          <p:cNvSpPr txBox="1"/>
          <p:nvPr/>
        </p:nvSpPr>
        <p:spPr>
          <a:xfrm>
            <a:off x="4707467" y="332900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(1.188)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B1BA8-239D-4951-AF45-30167A51B229}"/>
              </a:ext>
            </a:extLst>
          </p:cNvPr>
          <p:cNvSpPr txBox="1"/>
          <p:nvPr/>
        </p:nvSpPr>
        <p:spPr>
          <a:xfrm>
            <a:off x="7733685" y="470327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(1.185)</a:t>
            </a:r>
          </a:p>
        </p:txBody>
      </p:sp>
    </p:spTree>
    <p:extLst>
      <p:ext uri="{BB962C8B-B14F-4D97-AF65-F5344CB8AC3E}">
        <p14:creationId xmlns:p14="http://schemas.microsoft.com/office/powerpoint/2010/main" val="141589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FE021-AD22-407A-A9EA-C071360D5B3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8600"/>
            <a:ext cx="6676019" cy="640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3000" y="228600"/>
            <a:ext cx="67818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1600200" y="2514600"/>
            <a:ext cx="381000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 vectors </a:t>
            </a:r>
            <a:r>
              <a:rPr lang="en-US" b="1" dirty="0">
                <a:solidFill>
                  <a:srgbClr val="7030A0"/>
                </a:solidFill>
              </a:rPr>
              <a:t>s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s</a:t>
            </a:r>
            <a:r>
              <a:rPr lang="en-US" baseline="-25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 are in the plane. </a:t>
            </a:r>
          </a:p>
        </p:txBody>
      </p:sp>
    </p:spTree>
    <p:extLst>
      <p:ext uri="{BB962C8B-B14F-4D97-AF65-F5344CB8AC3E}">
        <p14:creationId xmlns:p14="http://schemas.microsoft.com/office/powerpoint/2010/main" val="3046212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2977</Words>
  <Application>Microsoft Office PowerPoint</Application>
  <PresentationFormat>On-screen Show (4:3)</PresentationFormat>
  <Paragraphs>493</Paragraphs>
  <Slides>80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MaplePi</vt:lpstr>
      <vt:lpstr>Arial</vt:lpstr>
      <vt:lpstr>Calibri</vt:lpstr>
      <vt:lpstr>Symbol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Crane</dc:creator>
  <cp:lastModifiedBy>Zhao,James</cp:lastModifiedBy>
  <cp:revision>9</cp:revision>
  <dcterms:created xsi:type="dcterms:W3CDTF">2021-01-28T16:06:23Z</dcterms:created>
  <dcterms:modified xsi:type="dcterms:W3CDTF">2023-01-09T14:57:54Z</dcterms:modified>
</cp:coreProperties>
</file>